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46" r:id="rId2"/>
  </p:sldMasterIdLst>
  <p:notesMasterIdLst>
    <p:notesMasterId r:id="rId18"/>
  </p:notesMasterIdLst>
  <p:sldIdLst>
    <p:sldId id="288" r:id="rId3"/>
    <p:sldId id="291" r:id="rId4"/>
    <p:sldId id="301" r:id="rId5"/>
    <p:sldId id="297" r:id="rId6"/>
    <p:sldId id="296" r:id="rId7"/>
    <p:sldId id="299" r:id="rId8"/>
    <p:sldId id="304" r:id="rId9"/>
    <p:sldId id="305" r:id="rId10"/>
    <p:sldId id="306" r:id="rId11"/>
    <p:sldId id="308" r:id="rId12"/>
    <p:sldId id="307" r:id="rId13"/>
    <p:sldId id="312" r:id="rId14"/>
    <p:sldId id="309" r:id="rId15"/>
    <p:sldId id="310" r:id="rId16"/>
    <p:sldId id="311" r:id="rId1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2A82AB-7259-4556-9021-59B96EBB6FA8}" v="4" dt="2020-05-11T14:46:24.966"/>
  </p1510:revLst>
</p1510:revInfo>
</file>

<file path=ppt/tableStyles.xml><?xml version="1.0" encoding="utf-8"?>
<a:tblStyleLst xmlns:a="http://schemas.openxmlformats.org/drawingml/2006/main" def="{5C22544A-7EE6-4342-B048-85BDC9FD1C3A}">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023" autoAdjust="0"/>
  </p:normalViewPr>
  <p:slideViewPr>
    <p:cSldViewPr snapToGrid="0">
      <p:cViewPr varScale="1">
        <p:scale>
          <a:sx n="82" d="100"/>
          <a:sy n="82" d="100"/>
        </p:scale>
        <p:origin x="44" y="40"/>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2017</c:v>
                </c:pt>
              </c:strCache>
            </c:strRef>
          </c:tx>
          <c:spPr>
            <a:ln>
              <a:solidFill>
                <a:schemeClr val="tx1"/>
              </a:solidFill>
            </a:ln>
          </c:spPr>
          <c:dPt>
            <c:idx val="0"/>
            <c:bubble3D val="0"/>
            <c:explosion val="14"/>
            <c:spPr>
              <a:solidFill>
                <a:schemeClr val="accent1"/>
              </a:solidFill>
              <a:ln w="19050">
                <a:solidFill>
                  <a:schemeClr val="tx1"/>
                </a:solidFill>
              </a:ln>
              <a:effectLst/>
            </c:spPr>
            <c:extLst>
              <c:ext xmlns:c16="http://schemas.microsoft.com/office/drawing/2014/chart" uri="{C3380CC4-5D6E-409C-BE32-E72D297353CC}">
                <c16:uniqueId val="{00000001-4ABC-4BBB-9936-E628AC6FBFED}"/>
              </c:ext>
            </c:extLst>
          </c:dPt>
          <c:dPt>
            <c:idx val="1"/>
            <c:bubble3D val="0"/>
            <c:spPr>
              <a:solidFill>
                <a:schemeClr val="accent3"/>
              </a:solidFill>
              <a:ln w="19050">
                <a:solidFill>
                  <a:schemeClr val="tx1"/>
                </a:solidFill>
              </a:ln>
              <a:effectLst/>
            </c:spPr>
            <c:extLst>
              <c:ext xmlns:c16="http://schemas.microsoft.com/office/drawing/2014/chart" uri="{C3380CC4-5D6E-409C-BE32-E72D297353CC}">
                <c16:uniqueId val="{00000003-4ABC-4BBB-9936-E628AC6FBFED}"/>
              </c:ext>
            </c:extLst>
          </c:dPt>
          <c:dPt>
            <c:idx val="2"/>
            <c:bubble3D val="0"/>
            <c:spPr>
              <a:solidFill>
                <a:schemeClr val="accent5"/>
              </a:solidFill>
              <a:ln w="19050">
                <a:solidFill>
                  <a:schemeClr val="tx1"/>
                </a:solidFill>
              </a:ln>
              <a:effectLst/>
            </c:spPr>
            <c:extLst>
              <c:ext xmlns:c16="http://schemas.microsoft.com/office/drawing/2014/chart" uri="{C3380CC4-5D6E-409C-BE32-E72D297353CC}">
                <c16:uniqueId val="{00000005-4ABC-4BBB-9936-E628AC6FBFED}"/>
              </c:ext>
            </c:extLst>
          </c:dPt>
          <c:dLbls>
            <c:dLbl>
              <c:idx val="0"/>
              <c:layout>
                <c:manualLayout>
                  <c:x val="-2.8770041833195963E-2"/>
                  <c:y val="-0.25914691363515074"/>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3391593025196536"/>
                      <c:h val="0.16014786978564438"/>
                    </c:manualLayout>
                  </c15:layout>
                </c:ext>
                <c:ext xmlns:c16="http://schemas.microsoft.com/office/drawing/2014/chart" uri="{C3380CC4-5D6E-409C-BE32-E72D297353CC}">
                  <c16:uniqueId val="{00000001-4ABC-4BBB-9936-E628AC6FBFED}"/>
                </c:ext>
              </c:extLst>
            </c:dLbl>
            <c:dLbl>
              <c:idx val="1"/>
              <c:layout>
                <c:manualLayout>
                  <c:x val="-0.22082951028723388"/>
                  <c:y val="3.9535711109134571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3673390044010387"/>
                      <c:h val="0.21531441786000177"/>
                    </c:manualLayout>
                  </c15:layout>
                </c:ext>
                <c:ext xmlns:c16="http://schemas.microsoft.com/office/drawing/2014/chart" uri="{C3380CC4-5D6E-409C-BE32-E72D297353CC}">
                  <c16:uniqueId val="{00000003-4ABC-4BBB-9936-E628AC6FBFED}"/>
                </c:ext>
              </c:extLst>
            </c:dLbl>
            <c:dLbl>
              <c:idx val="2"/>
              <c:layout>
                <c:manualLayout>
                  <c:x val="0.19128196098172517"/>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5575789621013012"/>
                      <c:h val="0.28426176287467758"/>
                    </c:manualLayout>
                  </c15:layout>
                </c:ext>
                <c:ext xmlns:c16="http://schemas.microsoft.com/office/drawing/2014/chart" uri="{C3380CC4-5D6E-409C-BE32-E72D297353CC}">
                  <c16:uniqueId val="{00000005-4ABC-4BBB-9936-E628AC6FBFED}"/>
                </c:ext>
              </c:extLst>
            </c:dLbl>
            <c:spPr>
              <a:noFill/>
              <a:ln>
                <a:noFill/>
              </a:ln>
              <a:effectLst/>
            </c:spPr>
            <c:txPr>
              <a:bodyPr rot="0" spcFirstLastPara="1" vertOverflow="ellipsis" vert="horz" wrap="square" lIns="38100" tIns="19050" rIns="38100" bIns="19050" anchor="ctr" anchorCtr="1">
                <a:spAutoFit/>
              </a:bodyPr>
              <a:lstStyle/>
              <a:p>
                <a:pPr>
                  <a:defRPr sz="22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Hoja1!$A$2:$A$4</c:f>
              <c:strCache>
                <c:ptCount val="3"/>
                <c:pt idx="0">
                  <c:v>Microempresa </c:v>
                </c:pt>
                <c:pt idx="1">
                  <c:v>Pequeña empresa </c:v>
                </c:pt>
                <c:pt idx="2">
                  <c:v>Gran y mediana empresa </c:v>
                </c:pt>
              </c:strCache>
            </c:strRef>
          </c:cat>
          <c:val>
            <c:numRef>
              <c:f>Hoja1!$B$2:$B$4</c:f>
              <c:numCache>
                <c:formatCode>General</c:formatCode>
                <c:ptCount val="3"/>
                <c:pt idx="0">
                  <c:v>2183121</c:v>
                </c:pt>
                <c:pt idx="1">
                  <c:v>98942</c:v>
                </c:pt>
                <c:pt idx="2">
                  <c:v>13898</c:v>
                </c:pt>
              </c:numCache>
            </c:numRef>
          </c:val>
          <c:extLst>
            <c:ext xmlns:c16="http://schemas.microsoft.com/office/drawing/2014/chart" uri="{C3380CC4-5D6E-409C-BE32-E72D297353CC}">
              <c16:uniqueId val="{00000006-4ABC-4BBB-9936-E628AC6FBFED}"/>
            </c:ext>
          </c:extLst>
        </c:ser>
        <c:dLbls>
          <c:dLblPos val="outEnd"/>
          <c:showLegendKey val="0"/>
          <c:showVal val="1"/>
          <c:showCatName val="0"/>
          <c:showSerName val="0"/>
          <c:showPercent val="0"/>
          <c:showBubbleSize val="0"/>
          <c:showLeaderLines val="1"/>
        </c:dLbls>
        <c:firstSliceAng val="6"/>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A710C2-B95B-4CDE-9D9E-56B37C9C2726}" type="doc">
      <dgm:prSet loTypeId="urn:microsoft.com/office/officeart/2005/8/layout/radial5" loCatId="cycle" qsTypeId="urn:microsoft.com/office/officeart/2005/8/quickstyle/simple1" qsCatId="simple" csTypeId="urn:microsoft.com/office/officeart/2005/8/colors/colorful4" csCatId="colorful" phldr="1"/>
      <dgm:spPr/>
      <dgm:t>
        <a:bodyPr/>
        <a:lstStyle/>
        <a:p>
          <a:endParaRPr lang="es-PE"/>
        </a:p>
      </dgm:t>
    </dgm:pt>
    <dgm:pt modelId="{46BF3614-E7BA-4B7B-9A00-AF709AC758F9}">
      <dgm:prSet phldrT="[Texto]" custT="1"/>
      <dgm:spPr>
        <a:ln>
          <a:solidFill>
            <a:schemeClr val="tx1"/>
          </a:solidFill>
        </a:ln>
      </dgm:spPr>
      <dgm:t>
        <a:bodyPr/>
        <a:lstStyle/>
        <a:p>
          <a:pPr>
            <a:lnSpc>
              <a:spcPct val="200000"/>
            </a:lnSpc>
          </a:pPr>
          <a:r>
            <a:rPr lang="es-PE" sz="1400" b="1" dirty="0">
              <a:solidFill>
                <a:schemeClr val="tx1"/>
              </a:solidFill>
              <a:latin typeface="Century Gothic" panose="020B0502020202020204" pitchFamily="34" charset="0"/>
              <a:cs typeface="Arial" pitchFamily="34" charset="0"/>
            </a:rPr>
            <a:t>INDUSTRIA PERUANA</a:t>
          </a:r>
        </a:p>
      </dgm:t>
    </dgm:pt>
    <dgm:pt modelId="{642264C3-3082-4B3A-87FA-C903472C43B4}" type="parTrans" cxnId="{139BBF6A-005F-427A-9CD2-2F4B103AB804}">
      <dgm:prSet/>
      <dgm:spPr/>
      <dgm:t>
        <a:bodyPr/>
        <a:lstStyle/>
        <a:p>
          <a:endParaRPr lang="es-PE" sz="1800" b="1">
            <a:solidFill>
              <a:schemeClr val="tx1"/>
            </a:solidFill>
            <a:latin typeface="Century Gothic" panose="020B0502020202020204" pitchFamily="34" charset="0"/>
          </a:endParaRPr>
        </a:p>
      </dgm:t>
    </dgm:pt>
    <dgm:pt modelId="{8F915B94-78C5-4F96-B019-1476E257AD2D}" type="sibTrans" cxnId="{139BBF6A-005F-427A-9CD2-2F4B103AB804}">
      <dgm:prSet/>
      <dgm:spPr/>
      <dgm:t>
        <a:bodyPr/>
        <a:lstStyle/>
        <a:p>
          <a:endParaRPr lang="es-PE" sz="1800" b="1">
            <a:solidFill>
              <a:schemeClr val="tx1"/>
            </a:solidFill>
            <a:latin typeface="Century Gothic" panose="020B0502020202020204" pitchFamily="34" charset="0"/>
          </a:endParaRPr>
        </a:p>
      </dgm:t>
    </dgm:pt>
    <dgm:pt modelId="{7ACC0E3B-6DE4-48FA-8EC5-DAF0D44E27BA}">
      <dgm:prSet phldrT="[Texto]" custT="1"/>
      <dgm:spPr>
        <a:ln>
          <a:solidFill>
            <a:schemeClr val="tx1"/>
          </a:solidFill>
        </a:ln>
      </dgm:spPr>
      <dgm:t>
        <a:bodyPr/>
        <a:lstStyle/>
        <a:p>
          <a:r>
            <a:rPr lang="es-PE" sz="1400" b="1" dirty="0">
              <a:solidFill>
                <a:schemeClr val="tx1"/>
              </a:solidFill>
              <a:latin typeface="Century Gothic" panose="020B0502020202020204" pitchFamily="34" charset="0"/>
            </a:rPr>
            <a:t>12,8% del PBI nacional</a:t>
          </a:r>
        </a:p>
      </dgm:t>
    </dgm:pt>
    <dgm:pt modelId="{E63A81C0-AF9C-49BD-A4C6-A04DF138C8C1}" type="parTrans" cxnId="{F5A144D0-483D-4F72-827C-4346B66AF88F}">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77F8DC2F-BAF6-4EA9-8917-4E0A15BA14EB}" type="sibTrans" cxnId="{F5A144D0-483D-4F72-827C-4346B66AF88F}">
      <dgm:prSet/>
      <dgm:spPr/>
      <dgm:t>
        <a:bodyPr/>
        <a:lstStyle/>
        <a:p>
          <a:endParaRPr lang="es-PE" sz="1800" b="1">
            <a:solidFill>
              <a:schemeClr val="tx1"/>
            </a:solidFill>
            <a:latin typeface="Century Gothic" panose="020B0502020202020204" pitchFamily="34" charset="0"/>
          </a:endParaRPr>
        </a:p>
      </dgm:t>
    </dgm:pt>
    <dgm:pt modelId="{58BE9DF8-FF4F-4609-9178-F0D7C1608350}">
      <dgm:prSet phldrT="[Texto]" custT="1"/>
      <dgm:spPr>
        <a:ln>
          <a:solidFill>
            <a:schemeClr val="tx1"/>
          </a:solidFill>
        </a:ln>
      </dgm:spPr>
      <dgm:t>
        <a:bodyPr/>
        <a:lstStyle/>
        <a:p>
          <a:r>
            <a:rPr lang="es-PE" sz="1400" b="1" dirty="0">
              <a:solidFill>
                <a:schemeClr val="tx1"/>
              </a:solidFill>
              <a:latin typeface="Century Gothic" panose="020B0502020202020204" pitchFamily="34" charset="0"/>
            </a:rPr>
            <a:t>16% de ingresos tributarios</a:t>
          </a:r>
        </a:p>
      </dgm:t>
    </dgm:pt>
    <dgm:pt modelId="{5D6D22AB-1B63-4505-A46C-77DB81FD0D70}" type="parTrans" cxnId="{59F8CA40-04BE-4075-9880-F55ECA2C95D8}">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F2BE952A-2F24-438A-BACD-C3D15585055B}" type="sibTrans" cxnId="{59F8CA40-04BE-4075-9880-F55ECA2C95D8}">
      <dgm:prSet/>
      <dgm:spPr/>
      <dgm:t>
        <a:bodyPr/>
        <a:lstStyle/>
        <a:p>
          <a:endParaRPr lang="es-PE" sz="1800" b="1">
            <a:solidFill>
              <a:schemeClr val="tx1"/>
            </a:solidFill>
            <a:latin typeface="Century Gothic" panose="020B0502020202020204" pitchFamily="34" charset="0"/>
          </a:endParaRPr>
        </a:p>
      </dgm:t>
    </dgm:pt>
    <dgm:pt modelId="{88A1C0AE-7BE6-4E2D-AA56-20E3A10C7AD4}">
      <dgm:prSet phldrT="[Texto]" custT="1"/>
      <dgm:spPr>
        <a:ln>
          <a:solidFill>
            <a:schemeClr val="tx1"/>
          </a:solidFill>
        </a:ln>
      </dgm:spPr>
      <dgm:t>
        <a:bodyPr/>
        <a:lstStyle/>
        <a:p>
          <a:r>
            <a:rPr lang="es-PE" sz="1400" b="1" dirty="0">
              <a:solidFill>
                <a:schemeClr val="bg1"/>
              </a:solidFill>
              <a:latin typeface="Century Gothic" panose="020B0502020202020204" pitchFamily="34" charset="0"/>
            </a:rPr>
            <a:t>63% de bienes de capital importado</a:t>
          </a:r>
        </a:p>
      </dgm:t>
    </dgm:pt>
    <dgm:pt modelId="{CFA37B9B-A134-4875-80BF-5AEFC7247AEC}" type="parTrans" cxnId="{32910819-822A-4D8E-9B50-3950C2A6637A}">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D7090D32-7150-4120-81EF-2929733678D5}" type="sibTrans" cxnId="{32910819-822A-4D8E-9B50-3950C2A6637A}">
      <dgm:prSet/>
      <dgm:spPr/>
      <dgm:t>
        <a:bodyPr/>
        <a:lstStyle/>
        <a:p>
          <a:endParaRPr lang="es-PE" sz="1800" b="1">
            <a:solidFill>
              <a:schemeClr val="tx1"/>
            </a:solidFill>
            <a:latin typeface="Century Gothic" panose="020B0502020202020204" pitchFamily="34" charset="0"/>
          </a:endParaRPr>
        </a:p>
      </dgm:t>
    </dgm:pt>
    <dgm:pt modelId="{2F41E81A-B62B-4D3E-94AA-6E3217F1E18C}">
      <dgm:prSet phldrT="[Texto]" custT="1"/>
      <dgm:spPr>
        <a:ln>
          <a:solidFill>
            <a:schemeClr val="tx1"/>
          </a:solidFill>
        </a:ln>
      </dgm:spPr>
      <dgm:t>
        <a:bodyPr/>
        <a:lstStyle/>
        <a:p>
          <a:pPr>
            <a:spcAft>
              <a:spcPts val="0"/>
            </a:spcAft>
          </a:pPr>
          <a:r>
            <a:rPr lang="es-PE" sz="1400" b="1" dirty="0">
              <a:solidFill>
                <a:schemeClr val="tx1"/>
              </a:solidFill>
              <a:latin typeface="Century Gothic" panose="020B0502020202020204" pitchFamily="34" charset="0"/>
            </a:rPr>
            <a:t>1,5 millones de empleos</a:t>
          </a:r>
        </a:p>
        <a:p>
          <a:pPr>
            <a:spcAft>
              <a:spcPts val="0"/>
            </a:spcAft>
          </a:pPr>
          <a:r>
            <a:rPr lang="es-PE" sz="1400" b="1" dirty="0">
              <a:solidFill>
                <a:schemeClr val="tx1"/>
              </a:solidFill>
              <a:latin typeface="Century Gothic" panose="020B0502020202020204" pitchFamily="34" charset="0"/>
            </a:rPr>
            <a:t>directos</a:t>
          </a:r>
        </a:p>
      </dgm:t>
    </dgm:pt>
    <dgm:pt modelId="{B750443A-6489-477C-8189-7BF237A999EC}" type="parTrans" cxnId="{FC395EAA-CA60-40F0-B2DC-30E91BA48FCF}">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EBA9FF22-51D9-4AD5-A0F5-272BE2F071C3}" type="sibTrans" cxnId="{FC395EAA-CA60-40F0-B2DC-30E91BA48FCF}">
      <dgm:prSet/>
      <dgm:spPr/>
      <dgm:t>
        <a:bodyPr/>
        <a:lstStyle/>
        <a:p>
          <a:endParaRPr lang="es-PE" sz="1800" b="1">
            <a:solidFill>
              <a:schemeClr val="tx1"/>
            </a:solidFill>
            <a:latin typeface="Century Gothic" panose="020B0502020202020204" pitchFamily="34" charset="0"/>
          </a:endParaRPr>
        </a:p>
      </dgm:t>
    </dgm:pt>
    <dgm:pt modelId="{964D9CF9-1549-4061-9806-2DC42676723D}">
      <dgm:prSet phldrT="[Texto]" custT="1"/>
      <dgm:spPr>
        <a:ln>
          <a:solidFill>
            <a:schemeClr val="tx1"/>
          </a:solidFill>
        </a:ln>
      </dgm:spPr>
      <dgm:t>
        <a:bodyPr/>
        <a:lstStyle/>
        <a:p>
          <a:r>
            <a:rPr lang="es-PE" sz="1400" b="1" dirty="0">
              <a:solidFill>
                <a:schemeClr val="tx1"/>
              </a:solidFill>
              <a:latin typeface="Century Gothic" panose="020B0502020202020204" pitchFamily="34" charset="0"/>
            </a:rPr>
            <a:t>22% del crédito a empresas</a:t>
          </a:r>
        </a:p>
      </dgm:t>
    </dgm:pt>
    <dgm:pt modelId="{24AFECF6-B3F8-4D99-9A49-F668EF896854}" type="parTrans" cxnId="{78BCBF51-4527-4530-A547-FD9729B0D221}">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4032473D-F371-4D79-B56F-F1DB96F7C6F2}" type="sibTrans" cxnId="{78BCBF51-4527-4530-A547-FD9729B0D221}">
      <dgm:prSet/>
      <dgm:spPr/>
      <dgm:t>
        <a:bodyPr/>
        <a:lstStyle/>
        <a:p>
          <a:endParaRPr lang="es-PE" sz="1800" b="1">
            <a:solidFill>
              <a:schemeClr val="tx1"/>
            </a:solidFill>
            <a:latin typeface="Century Gothic" panose="020B0502020202020204" pitchFamily="34" charset="0"/>
          </a:endParaRPr>
        </a:p>
      </dgm:t>
    </dgm:pt>
    <dgm:pt modelId="{558CC015-E1B9-4555-9601-7EA3C508B056}">
      <dgm:prSet phldrT="[Texto]" custT="1"/>
      <dgm:spPr>
        <a:ln>
          <a:solidFill>
            <a:schemeClr val="tx1"/>
          </a:solidFill>
        </a:ln>
      </dgm:spPr>
      <dgm:t>
        <a:bodyPr/>
        <a:lstStyle/>
        <a:p>
          <a:r>
            <a:rPr lang="es-PE" sz="1400" b="1" dirty="0">
              <a:solidFill>
                <a:schemeClr val="tx1"/>
              </a:solidFill>
              <a:latin typeface="Century Gothic" panose="020B0502020202020204" pitchFamily="34" charset="0"/>
            </a:rPr>
            <a:t>44%  del Consumo de hogares</a:t>
          </a:r>
        </a:p>
      </dgm:t>
    </dgm:pt>
    <dgm:pt modelId="{9F584852-D51C-4429-B66D-6BBE8BCA7482}" type="parTrans" cxnId="{01DBE82B-E6D4-4D9C-AE2C-68D5D778655D}">
      <dgm:prSet custT="1"/>
      <dgm:spPr>
        <a:ln>
          <a:solidFill>
            <a:schemeClr val="tx1"/>
          </a:solidFill>
        </a:ln>
      </dgm:spPr>
      <dgm:t>
        <a:bodyPr/>
        <a:lstStyle/>
        <a:p>
          <a:endParaRPr lang="es-PE" sz="1800" b="1" dirty="0">
            <a:solidFill>
              <a:schemeClr val="tx1"/>
            </a:solidFill>
            <a:latin typeface="Century Gothic" panose="020B0502020202020204" pitchFamily="34" charset="0"/>
          </a:endParaRPr>
        </a:p>
      </dgm:t>
    </dgm:pt>
    <dgm:pt modelId="{62BBFE9F-3EA4-4679-B598-69E86E20FF1B}" type="sibTrans" cxnId="{01DBE82B-E6D4-4D9C-AE2C-68D5D778655D}">
      <dgm:prSet/>
      <dgm:spPr/>
      <dgm:t>
        <a:bodyPr/>
        <a:lstStyle/>
        <a:p>
          <a:endParaRPr lang="es-PE" sz="1800" b="1">
            <a:solidFill>
              <a:schemeClr val="tx1"/>
            </a:solidFill>
            <a:latin typeface="Century Gothic" panose="020B0502020202020204" pitchFamily="34" charset="0"/>
          </a:endParaRPr>
        </a:p>
      </dgm:t>
    </dgm:pt>
    <dgm:pt modelId="{E7CE2693-9DF8-44CC-BF80-37A8DF6FEB2D}" type="pres">
      <dgm:prSet presAssocID="{D6A710C2-B95B-4CDE-9D9E-56B37C9C2726}" presName="Name0" presStyleCnt="0">
        <dgm:presLayoutVars>
          <dgm:chMax val="1"/>
          <dgm:dir/>
          <dgm:animLvl val="ctr"/>
          <dgm:resizeHandles val="exact"/>
        </dgm:presLayoutVars>
      </dgm:prSet>
      <dgm:spPr/>
    </dgm:pt>
    <dgm:pt modelId="{D0A8315D-2105-4F8B-95F8-B3990104D02C}" type="pres">
      <dgm:prSet presAssocID="{46BF3614-E7BA-4B7B-9A00-AF709AC758F9}" presName="centerShape" presStyleLbl="node0" presStyleIdx="0" presStyleCnt="1" custScaleX="133359" custScaleY="112299"/>
      <dgm:spPr/>
    </dgm:pt>
    <dgm:pt modelId="{FEE12F3C-8CCA-4C4B-AE7D-1299A68718CC}" type="pres">
      <dgm:prSet presAssocID="{E63A81C0-AF9C-49BD-A4C6-A04DF138C8C1}" presName="parTrans" presStyleLbl="sibTrans2D1" presStyleIdx="0" presStyleCnt="6"/>
      <dgm:spPr/>
    </dgm:pt>
    <dgm:pt modelId="{85C1DD0F-3596-40BA-8309-BC92C51FDAE5}" type="pres">
      <dgm:prSet presAssocID="{E63A81C0-AF9C-49BD-A4C6-A04DF138C8C1}" presName="connectorText" presStyleLbl="sibTrans2D1" presStyleIdx="0" presStyleCnt="6"/>
      <dgm:spPr/>
    </dgm:pt>
    <dgm:pt modelId="{64A6D773-C7C5-414D-AB47-0349B9367DC9}" type="pres">
      <dgm:prSet presAssocID="{7ACC0E3B-6DE4-48FA-8EC5-DAF0D44E27BA}" presName="node" presStyleLbl="node1" presStyleIdx="0" presStyleCnt="6" custRadScaleRad="95284" custRadScaleInc="-544">
        <dgm:presLayoutVars>
          <dgm:bulletEnabled val="1"/>
        </dgm:presLayoutVars>
      </dgm:prSet>
      <dgm:spPr/>
    </dgm:pt>
    <dgm:pt modelId="{54C71627-5FD5-4715-9E10-3C80C317E567}" type="pres">
      <dgm:prSet presAssocID="{5D6D22AB-1B63-4505-A46C-77DB81FD0D70}" presName="parTrans" presStyleLbl="sibTrans2D1" presStyleIdx="1" presStyleCnt="6"/>
      <dgm:spPr/>
    </dgm:pt>
    <dgm:pt modelId="{B9972BEC-F0EB-463D-8326-C531AB6DE88A}" type="pres">
      <dgm:prSet presAssocID="{5D6D22AB-1B63-4505-A46C-77DB81FD0D70}" presName="connectorText" presStyleLbl="sibTrans2D1" presStyleIdx="1" presStyleCnt="6"/>
      <dgm:spPr/>
    </dgm:pt>
    <dgm:pt modelId="{0F553C93-EBBE-4BF4-9DA4-7D422744A555}" type="pres">
      <dgm:prSet presAssocID="{58BE9DF8-FF4F-4609-9178-F0D7C1608350}" presName="node" presStyleLbl="node1" presStyleIdx="1" presStyleCnt="6" custScaleX="116278">
        <dgm:presLayoutVars>
          <dgm:bulletEnabled val="1"/>
        </dgm:presLayoutVars>
      </dgm:prSet>
      <dgm:spPr/>
    </dgm:pt>
    <dgm:pt modelId="{B0B7865B-77E4-40E2-9AD1-25C87FAE1E82}" type="pres">
      <dgm:prSet presAssocID="{B750443A-6489-477C-8189-7BF237A999EC}" presName="parTrans" presStyleLbl="sibTrans2D1" presStyleIdx="2" presStyleCnt="6"/>
      <dgm:spPr/>
    </dgm:pt>
    <dgm:pt modelId="{F7BC48EE-37CC-421D-8BE0-9674D8CB7EA8}" type="pres">
      <dgm:prSet presAssocID="{B750443A-6489-477C-8189-7BF237A999EC}" presName="connectorText" presStyleLbl="sibTrans2D1" presStyleIdx="2" presStyleCnt="6"/>
      <dgm:spPr/>
    </dgm:pt>
    <dgm:pt modelId="{125EA3EE-144D-4631-8545-9119ABCF28BD}" type="pres">
      <dgm:prSet presAssocID="{2F41E81A-B62B-4D3E-94AA-6E3217F1E18C}" presName="node" presStyleLbl="node1" presStyleIdx="2" presStyleCnt="6" custScaleX="112597" custScaleY="104552" custRadScaleRad="99517" custRadScaleInc="-3940">
        <dgm:presLayoutVars>
          <dgm:bulletEnabled val="1"/>
        </dgm:presLayoutVars>
      </dgm:prSet>
      <dgm:spPr/>
    </dgm:pt>
    <dgm:pt modelId="{09A302D7-F270-42B4-9926-77B8CCFFB73E}" type="pres">
      <dgm:prSet presAssocID="{24AFECF6-B3F8-4D99-9A49-F668EF896854}" presName="parTrans" presStyleLbl="sibTrans2D1" presStyleIdx="3" presStyleCnt="6"/>
      <dgm:spPr/>
    </dgm:pt>
    <dgm:pt modelId="{B0B6BDEE-65A6-4F06-AFAB-DD7ECADA9D5E}" type="pres">
      <dgm:prSet presAssocID="{24AFECF6-B3F8-4D99-9A49-F668EF896854}" presName="connectorText" presStyleLbl="sibTrans2D1" presStyleIdx="3" presStyleCnt="6"/>
      <dgm:spPr/>
    </dgm:pt>
    <dgm:pt modelId="{A4357634-57EE-4B24-8ACD-70D5B973AC94}" type="pres">
      <dgm:prSet presAssocID="{964D9CF9-1549-4061-9806-2DC42676723D}" presName="node" presStyleLbl="node1" presStyleIdx="3" presStyleCnt="6" custScaleX="106892" custScaleY="81768" custRadScaleRad="94581" custRadScaleInc="-14606">
        <dgm:presLayoutVars>
          <dgm:bulletEnabled val="1"/>
        </dgm:presLayoutVars>
      </dgm:prSet>
      <dgm:spPr/>
    </dgm:pt>
    <dgm:pt modelId="{26BB8DE5-DDC1-4A2D-A39E-7D4465740359}" type="pres">
      <dgm:prSet presAssocID="{9F584852-D51C-4429-B66D-6BBE8BCA7482}" presName="parTrans" presStyleLbl="sibTrans2D1" presStyleIdx="4" presStyleCnt="6"/>
      <dgm:spPr/>
    </dgm:pt>
    <dgm:pt modelId="{95C766F2-0A95-4189-A742-8AECAECDF94E}" type="pres">
      <dgm:prSet presAssocID="{9F584852-D51C-4429-B66D-6BBE8BCA7482}" presName="connectorText" presStyleLbl="sibTrans2D1" presStyleIdx="4" presStyleCnt="6"/>
      <dgm:spPr/>
    </dgm:pt>
    <dgm:pt modelId="{28CE8A75-E8B6-4FD2-9CA7-941711B38BB6}" type="pres">
      <dgm:prSet presAssocID="{558CC015-E1B9-4555-9601-7EA3C508B056}" presName="node" presStyleLbl="node1" presStyleIdx="4" presStyleCnt="6" custScaleX="110972" custScaleY="84094" custRadScaleRad="100392" custRadScaleInc="27416">
        <dgm:presLayoutVars>
          <dgm:bulletEnabled val="1"/>
        </dgm:presLayoutVars>
      </dgm:prSet>
      <dgm:spPr/>
    </dgm:pt>
    <dgm:pt modelId="{3ABC10E3-BCCD-4CAD-B189-C7BB20E991CB}" type="pres">
      <dgm:prSet presAssocID="{CFA37B9B-A134-4875-80BF-5AEFC7247AEC}" presName="parTrans" presStyleLbl="sibTrans2D1" presStyleIdx="5" presStyleCnt="6"/>
      <dgm:spPr/>
    </dgm:pt>
    <dgm:pt modelId="{0CE87803-1277-4B16-B8BD-76D1E769977E}" type="pres">
      <dgm:prSet presAssocID="{CFA37B9B-A134-4875-80BF-5AEFC7247AEC}" presName="connectorText" presStyleLbl="sibTrans2D1" presStyleIdx="5" presStyleCnt="6"/>
      <dgm:spPr/>
    </dgm:pt>
    <dgm:pt modelId="{EE52077C-EF8C-4A0C-AB8F-5389547EA7B1}" type="pres">
      <dgm:prSet presAssocID="{88A1C0AE-7BE6-4E2D-AA56-20E3A10C7AD4}" presName="node" presStyleLbl="node1" presStyleIdx="5" presStyleCnt="6" custScaleX="111968">
        <dgm:presLayoutVars>
          <dgm:bulletEnabled val="1"/>
        </dgm:presLayoutVars>
      </dgm:prSet>
      <dgm:spPr/>
    </dgm:pt>
  </dgm:ptLst>
  <dgm:cxnLst>
    <dgm:cxn modelId="{C3EC4712-DB8C-41F2-82D6-A3C72F83D95D}" type="presOf" srcId="{46BF3614-E7BA-4B7B-9A00-AF709AC758F9}" destId="{D0A8315D-2105-4F8B-95F8-B3990104D02C}" srcOrd="0" destOrd="0" presId="urn:microsoft.com/office/officeart/2005/8/layout/radial5"/>
    <dgm:cxn modelId="{32910819-822A-4D8E-9B50-3950C2A6637A}" srcId="{46BF3614-E7BA-4B7B-9A00-AF709AC758F9}" destId="{88A1C0AE-7BE6-4E2D-AA56-20E3A10C7AD4}" srcOrd="5" destOrd="0" parTransId="{CFA37B9B-A134-4875-80BF-5AEFC7247AEC}" sibTransId="{D7090D32-7150-4120-81EF-2929733678D5}"/>
    <dgm:cxn modelId="{BFAAA519-D135-41E2-9E1E-0DD1498D08ED}" type="presOf" srcId="{58BE9DF8-FF4F-4609-9178-F0D7C1608350}" destId="{0F553C93-EBBE-4BF4-9DA4-7D422744A555}" srcOrd="0" destOrd="0" presId="urn:microsoft.com/office/officeart/2005/8/layout/radial5"/>
    <dgm:cxn modelId="{A129351D-F55B-4B84-A4CB-B984C1268479}" type="presOf" srcId="{5D6D22AB-1B63-4505-A46C-77DB81FD0D70}" destId="{B9972BEC-F0EB-463D-8326-C531AB6DE88A}" srcOrd="1" destOrd="0" presId="urn:microsoft.com/office/officeart/2005/8/layout/radial5"/>
    <dgm:cxn modelId="{4D52B51F-CA67-4973-998A-6E147FE5C5BB}" type="presOf" srcId="{964D9CF9-1549-4061-9806-2DC42676723D}" destId="{A4357634-57EE-4B24-8ACD-70D5B973AC94}" srcOrd="0" destOrd="0" presId="urn:microsoft.com/office/officeart/2005/8/layout/radial5"/>
    <dgm:cxn modelId="{01DBE82B-E6D4-4D9C-AE2C-68D5D778655D}" srcId="{46BF3614-E7BA-4B7B-9A00-AF709AC758F9}" destId="{558CC015-E1B9-4555-9601-7EA3C508B056}" srcOrd="4" destOrd="0" parTransId="{9F584852-D51C-4429-B66D-6BBE8BCA7482}" sibTransId="{62BBFE9F-3EA4-4679-B598-69E86E20FF1B}"/>
    <dgm:cxn modelId="{59F8CA40-04BE-4075-9880-F55ECA2C95D8}" srcId="{46BF3614-E7BA-4B7B-9A00-AF709AC758F9}" destId="{58BE9DF8-FF4F-4609-9178-F0D7C1608350}" srcOrd="1" destOrd="0" parTransId="{5D6D22AB-1B63-4505-A46C-77DB81FD0D70}" sibTransId="{F2BE952A-2F24-438A-BACD-C3D15585055B}"/>
    <dgm:cxn modelId="{CDB00F67-9D85-435A-9A89-51750C96C203}" type="presOf" srcId="{24AFECF6-B3F8-4D99-9A49-F668EF896854}" destId="{B0B6BDEE-65A6-4F06-AFAB-DD7ECADA9D5E}" srcOrd="1" destOrd="0" presId="urn:microsoft.com/office/officeart/2005/8/layout/radial5"/>
    <dgm:cxn modelId="{BE41D367-45E3-4B8A-9DAF-FD0A1C6552AC}" type="presOf" srcId="{E63A81C0-AF9C-49BD-A4C6-A04DF138C8C1}" destId="{FEE12F3C-8CCA-4C4B-AE7D-1299A68718CC}" srcOrd="0" destOrd="0" presId="urn:microsoft.com/office/officeart/2005/8/layout/radial5"/>
    <dgm:cxn modelId="{EB8B9348-EE64-41BC-9482-CA7B73C2A857}" type="presOf" srcId="{E63A81C0-AF9C-49BD-A4C6-A04DF138C8C1}" destId="{85C1DD0F-3596-40BA-8309-BC92C51FDAE5}" srcOrd="1" destOrd="0" presId="urn:microsoft.com/office/officeart/2005/8/layout/radial5"/>
    <dgm:cxn modelId="{139BBF6A-005F-427A-9CD2-2F4B103AB804}" srcId="{D6A710C2-B95B-4CDE-9D9E-56B37C9C2726}" destId="{46BF3614-E7BA-4B7B-9A00-AF709AC758F9}" srcOrd="0" destOrd="0" parTransId="{642264C3-3082-4B3A-87FA-C903472C43B4}" sibTransId="{8F915B94-78C5-4F96-B019-1476E257AD2D}"/>
    <dgm:cxn modelId="{78BCBF51-4527-4530-A547-FD9729B0D221}" srcId="{46BF3614-E7BA-4B7B-9A00-AF709AC758F9}" destId="{964D9CF9-1549-4061-9806-2DC42676723D}" srcOrd="3" destOrd="0" parTransId="{24AFECF6-B3F8-4D99-9A49-F668EF896854}" sibTransId="{4032473D-F371-4D79-B56F-F1DB96F7C6F2}"/>
    <dgm:cxn modelId="{5EEC3379-6310-4421-B632-B18BCD2E19C0}" type="presOf" srcId="{5D6D22AB-1B63-4505-A46C-77DB81FD0D70}" destId="{54C71627-5FD5-4715-9E10-3C80C317E567}" srcOrd="0" destOrd="0" presId="urn:microsoft.com/office/officeart/2005/8/layout/radial5"/>
    <dgm:cxn modelId="{8D1EDC7B-DBF0-4690-9F4E-565D98194F24}" type="presOf" srcId="{CFA37B9B-A134-4875-80BF-5AEFC7247AEC}" destId="{0CE87803-1277-4B16-B8BD-76D1E769977E}" srcOrd="1" destOrd="0" presId="urn:microsoft.com/office/officeart/2005/8/layout/radial5"/>
    <dgm:cxn modelId="{7AEEE687-19C3-4FE3-BADF-57F7CC3F8FD2}" type="presOf" srcId="{9F584852-D51C-4429-B66D-6BBE8BCA7482}" destId="{26BB8DE5-DDC1-4A2D-A39E-7D4465740359}" srcOrd="0" destOrd="0" presId="urn:microsoft.com/office/officeart/2005/8/layout/radial5"/>
    <dgm:cxn modelId="{BB17658B-B8B9-403E-808C-6EBB869C2726}" type="presOf" srcId="{88A1C0AE-7BE6-4E2D-AA56-20E3A10C7AD4}" destId="{EE52077C-EF8C-4A0C-AB8F-5389547EA7B1}" srcOrd="0" destOrd="0" presId="urn:microsoft.com/office/officeart/2005/8/layout/radial5"/>
    <dgm:cxn modelId="{D00A2B93-816A-4D6C-A930-2670CE1E1729}" type="presOf" srcId="{558CC015-E1B9-4555-9601-7EA3C508B056}" destId="{28CE8A75-E8B6-4FD2-9CA7-941711B38BB6}" srcOrd="0" destOrd="0" presId="urn:microsoft.com/office/officeart/2005/8/layout/radial5"/>
    <dgm:cxn modelId="{4A12B193-9736-427A-B6FD-155613F26FF3}" type="presOf" srcId="{7ACC0E3B-6DE4-48FA-8EC5-DAF0D44E27BA}" destId="{64A6D773-C7C5-414D-AB47-0349B9367DC9}" srcOrd="0" destOrd="0" presId="urn:microsoft.com/office/officeart/2005/8/layout/radial5"/>
    <dgm:cxn modelId="{FC395EAA-CA60-40F0-B2DC-30E91BA48FCF}" srcId="{46BF3614-E7BA-4B7B-9A00-AF709AC758F9}" destId="{2F41E81A-B62B-4D3E-94AA-6E3217F1E18C}" srcOrd="2" destOrd="0" parTransId="{B750443A-6489-477C-8189-7BF237A999EC}" sibTransId="{EBA9FF22-51D9-4AD5-A0F5-272BE2F071C3}"/>
    <dgm:cxn modelId="{3A24C3C6-0D13-4106-B909-D69A22DFECB2}" type="presOf" srcId="{2F41E81A-B62B-4D3E-94AA-6E3217F1E18C}" destId="{125EA3EE-144D-4631-8545-9119ABCF28BD}" srcOrd="0" destOrd="0" presId="urn:microsoft.com/office/officeart/2005/8/layout/radial5"/>
    <dgm:cxn modelId="{B25BA4CB-765A-423A-821C-D9D2B5CFC696}" type="presOf" srcId="{B750443A-6489-477C-8189-7BF237A999EC}" destId="{B0B7865B-77E4-40E2-9AD1-25C87FAE1E82}" srcOrd="0" destOrd="0" presId="urn:microsoft.com/office/officeart/2005/8/layout/radial5"/>
    <dgm:cxn modelId="{66372ED0-A6A0-4A8F-893A-A0D388ED7C3D}" type="presOf" srcId="{24AFECF6-B3F8-4D99-9A49-F668EF896854}" destId="{09A302D7-F270-42B4-9926-77B8CCFFB73E}" srcOrd="0" destOrd="0" presId="urn:microsoft.com/office/officeart/2005/8/layout/radial5"/>
    <dgm:cxn modelId="{F5A144D0-483D-4F72-827C-4346B66AF88F}" srcId="{46BF3614-E7BA-4B7B-9A00-AF709AC758F9}" destId="{7ACC0E3B-6DE4-48FA-8EC5-DAF0D44E27BA}" srcOrd="0" destOrd="0" parTransId="{E63A81C0-AF9C-49BD-A4C6-A04DF138C8C1}" sibTransId="{77F8DC2F-BAF6-4EA9-8917-4E0A15BA14EB}"/>
    <dgm:cxn modelId="{4050F6D2-DD4A-4AA7-9857-C995797E50B2}" type="presOf" srcId="{B750443A-6489-477C-8189-7BF237A999EC}" destId="{F7BC48EE-37CC-421D-8BE0-9674D8CB7EA8}" srcOrd="1" destOrd="0" presId="urn:microsoft.com/office/officeart/2005/8/layout/radial5"/>
    <dgm:cxn modelId="{85D267DC-0FDB-4FD9-87A5-AB742D2D157E}" type="presOf" srcId="{D6A710C2-B95B-4CDE-9D9E-56B37C9C2726}" destId="{E7CE2693-9DF8-44CC-BF80-37A8DF6FEB2D}" srcOrd="0" destOrd="0" presId="urn:microsoft.com/office/officeart/2005/8/layout/radial5"/>
    <dgm:cxn modelId="{8091C3F0-766E-4C70-8E7E-B473D3D766DE}" type="presOf" srcId="{CFA37B9B-A134-4875-80BF-5AEFC7247AEC}" destId="{3ABC10E3-BCCD-4CAD-B189-C7BB20E991CB}" srcOrd="0" destOrd="0" presId="urn:microsoft.com/office/officeart/2005/8/layout/radial5"/>
    <dgm:cxn modelId="{7D49F6F7-9D06-46A5-825E-2C26D6CC1C93}" type="presOf" srcId="{9F584852-D51C-4429-B66D-6BBE8BCA7482}" destId="{95C766F2-0A95-4189-A742-8AECAECDF94E}" srcOrd="1" destOrd="0" presId="urn:microsoft.com/office/officeart/2005/8/layout/radial5"/>
    <dgm:cxn modelId="{C246CABA-6824-40E1-AB33-B74703107D89}" type="presParOf" srcId="{E7CE2693-9DF8-44CC-BF80-37A8DF6FEB2D}" destId="{D0A8315D-2105-4F8B-95F8-B3990104D02C}" srcOrd="0" destOrd="0" presId="urn:microsoft.com/office/officeart/2005/8/layout/radial5"/>
    <dgm:cxn modelId="{14D6D03C-6ABE-4EB3-B35C-6D6A72F31B58}" type="presParOf" srcId="{E7CE2693-9DF8-44CC-BF80-37A8DF6FEB2D}" destId="{FEE12F3C-8CCA-4C4B-AE7D-1299A68718CC}" srcOrd="1" destOrd="0" presId="urn:microsoft.com/office/officeart/2005/8/layout/radial5"/>
    <dgm:cxn modelId="{060DDB16-DA80-4BC7-B4D7-53961B654272}" type="presParOf" srcId="{FEE12F3C-8CCA-4C4B-AE7D-1299A68718CC}" destId="{85C1DD0F-3596-40BA-8309-BC92C51FDAE5}" srcOrd="0" destOrd="0" presId="urn:microsoft.com/office/officeart/2005/8/layout/radial5"/>
    <dgm:cxn modelId="{CD78970F-20E5-447C-AF4E-1F5A5B073377}" type="presParOf" srcId="{E7CE2693-9DF8-44CC-BF80-37A8DF6FEB2D}" destId="{64A6D773-C7C5-414D-AB47-0349B9367DC9}" srcOrd="2" destOrd="0" presId="urn:microsoft.com/office/officeart/2005/8/layout/radial5"/>
    <dgm:cxn modelId="{3C9074D9-F47C-4308-B2D8-99DB2EF74075}" type="presParOf" srcId="{E7CE2693-9DF8-44CC-BF80-37A8DF6FEB2D}" destId="{54C71627-5FD5-4715-9E10-3C80C317E567}" srcOrd="3" destOrd="0" presId="urn:microsoft.com/office/officeart/2005/8/layout/radial5"/>
    <dgm:cxn modelId="{3989DFC9-C46B-405F-A95D-15B3FDE648ED}" type="presParOf" srcId="{54C71627-5FD5-4715-9E10-3C80C317E567}" destId="{B9972BEC-F0EB-463D-8326-C531AB6DE88A}" srcOrd="0" destOrd="0" presId="urn:microsoft.com/office/officeart/2005/8/layout/radial5"/>
    <dgm:cxn modelId="{C12A3D5C-464E-4DBD-9ADB-3958D9654D16}" type="presParOf" srcId="{E7CE2693-9DF8-44CC-BF80-37A8DF6FEB2D}" destId="{0F553C93-EBBE-4BF4-9DA4-7D422744A555}" srcOrd="4" destOrd="0" presId="urn:microsoft.com/office/officeart/2005/8/layout/radial5"/>
    <dgm:cxn modelId="{8BD27C8E-A914-4226-A80D-4BBE9B3B1013}" type="presParOf" srcId="{E7CE2693-9DF8-44CC-BF80-37A8DF6FEB2D}" destId="{B0B7865B-77E4-40E2-9AD1-25C87FAE1E82}" srcOrd="5" destOrd="0" presId="urn:microsoft.com/office/officeart/2005/8/layout/radial5"/>
    <dgm:cxn modelId="{0E16B926-05D6-45F8-B236-92DAD5D1CA1A}" type="presParOf" srcId="{B0B7865B-77E4-40E2-9AD1-25C87FAE1E82}" destId="{F7BC48EE-37CC-421D-8BE0-9674D8CB7EA8}" srcOrd="0" destOrd="0" presId="urn:microsoft.com/office/officeart/2005/8/layout/radial5"/>
    <dgm:cxn modelId="{94B2B8B3-B60C-4EAA-8E61-3AF0E13A41FA}" type="presParOf" srcId="{E7CE2693-9DF8-44CC-BF80-37A8DF6FEB2D}" destId="{125EA3EE-144D-4631-8545-9119ABCF28BD}" srcOrd="6" destOrd="0" presId="urn:microsoft.com/office/officeart/2005/8/layout/radial5"/>
    <dgm:cxn modelId="{1EDA38A9-C3AD-43CC-9999-71A9D44FCFAF}" type="presParOf" srcId="{E7CE2693-9DF8-44CC-BF80-37A8DF6FEB2D}" destId="{09A302D7-F270-42B4-9926-77B8CCFFB73E}" srcOrd="7" destOrd="0" presId="urn:microsoft.com/office/officeart/2005/8/layout/radial5"/>
    <dgm:cxn modelId="{9D44DB45-E5B3-4808-93A8-91CD0E3F481F}" type="presParOf" srcId="{09A302D7-F270-42B4-9926-77B8CCFFB73E}" destId="{B0B6BDEE-65A6-4F06-AFAB-DD7ECADA9D5E}" srcOrd="0" destOrd="0" presId="urn:microsoft.com/office/officeart/2005/8/layout/radial5"/>
    <dgm:cxn modelId="{EE304BB9-8292-430F-9A48-F295BEC9A7FB}" type="presParOf" srcId="{E7CE2693-9DF8-44CC-BF80-37A8DF6FEB2D}" destId="{A4357634-57EE-4B24-8ACD-70D5B973AC94}" srcOrd="8" destOrd="0" presId="urn:microsoft.com/office/officeart/2005/8/layout/radial5"/>
    <dgm:cxn modelId="{016BA925-F699-467F-9B1B-18C06CA57600}" type="presParOf" srcId="{E7CE2693-9DF8-44CC-BF80-37A8DF6FEB2D}" destId="{26BB8DE5-DDC1-4A2D-A39E-7D4465740359}" srcOrd="9" destOrd="0" presId="urn:microsoft.com/office/officeart/2005/8/layout/radial5"/>
    <dgm:cxn modelId="{04F38AED-7FD6-4A68-AECF-F26532F46F7A}" type="presParOf" srcId="{26BB8DE5-DDC1-4A2D-A39E-7D4465740359}" destId="{95C766F2-0A95-4189-A742-8AECAECDF94E}" srcOrd="0" destOrd="0" presId="urn:microsoft.com/office/officeart/2005/8/layout/radial5"/>
    <dgm:cxn modelId="{5F896C34-E864-4BB8-AC6A-CEE78D5E9876}" type="presParOf" srcId="{E7CE2693-9DF8-44CC-BF80-37A8DF6FEB2D}" destId="{28CE8A75-E8B6-4FD2-9CA7-941711B38BB6}" srcOrd="10" destOrd="0" presId="urn:microsoft.com/office/officeart/2005/8/layout/radial5"/>
    <dgm:cxn modelId="{74E2ECD7-564E-4E17-BFD1-1FB477B180EA}" type="presParOf" srcId="{E7CE2693-9DF8-44CC-BF80-37A8DF6FEB2D}" destId="{3ABC10E3-BCCD-4CAD-B189-C7BB20E991CB}" srcOrd="11" destOrd="0" presId="urn:microsoft.com/office/officeart/2005/8/layout/radial5"/>
    <dgm:cxn modelId="{495E3F3F-7DA9-47A5-85A5-0A8425C2C4D0}" type="presParOf" srcId="{3ABC10E3-BCCD-4CAD-B189-C7BB20E991CB}" destId="{0CE87803-1277-4B16-B8BD-76D1E769977E}" srcOrd="0" destOrd="0" presId="urn:microsoft.com/office/officeart/2005/8/layout/radial5"/>
    <dgm:cxn modelId="{01697D6B-017E-430C-97C6-BE20BD2F0A27}" type="presParOf" srcId="{E7CE2693-9DF8-44CC-BF80-37A8DF6FEB2D}" destId="{EE52077C-EF8C-4A0C-AB8F-5389547EA7B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8315D-2105-4F8B-95F8-B3990104D02C}">
      <dsp:nvSpPr>
        <dsp:cNvPr id="0" name=""/>
        <dsp:cNvSpPr/>
      </dsp:nvSpPr>
      <dsp:spPr>
        <a:xfrm>
          <a:off x="3139305" y="2006851"/>
          <a:ext cx="1545254" cy="1301228"/>
        </a:xfrm>
        <a:prstGeom prst="ellipse">
          <a:avLst/>
        </a:prstGeom>
        <a:solidFill>
          <a:schemeClr val="accent3">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200000"/>
            </a:lnSpc>
            <a:spcBef>
              <a:spcPct val="0"/>
            </a:spcBef>
            <a:spcAft>
              <a:spcPct val="35000"/>
            </a:spcAft>
            <a:buNone/>
          </a:pPr>
          <a:r>
            <a:rPr lang="es-PE" sz="1400" b="1" kern="1200" dirty="0">
              <a:solidFill>
                <a:schemeClr val="tx1"/>
              </a:solidFill>
              <a:latin typeface="Century Gothic" panose="020B0502020202020204" pitchFamily="34" charset="0"/>
              <a:cs typeface="Arial" pitchFamily="34" charset="0"/>
            </a:rPr>
            <a:t>INDUSTRIA PERUANA</a:t>
          </a:r>
        </a:p>
      </dsp:txBody>
      <dsp:txXfrm>
        <a:off x="3365602" y="2197411"/>
        <a:ext cx="1092660" cy="920108"/>
      </dsp:txXfrm>
    </dsp:sp>
    <dsp:sp modelId="{FEE12F3C-8CCA-4C4B-AE7D-1299A68718CC}">
      <dsp:nvSpPr>
        <dsp:cNvPr id="0" name=""/>
        <dsp:cNvSpPr/>
      </dsp:nvSpPr>
      <dsp:spPr>
        <a:xfrm rot="16190208">
          <a:off x="3780366" y="1538943"/>
          <a:ext cx="258080" cy="463486"/>
        </a:xfrm>
        <a:prstGeom prst="rightArrow">
          <a:avLst>
            <a:gd name="adj1" fmla="val 60000"/>
            <a:gd name="adj2" fmla="val 50000"/>
          </a:avLst>
        </a:prstGeom>
        <a:solidFill>
          <a:schemeClr val="accent4">
            <a:hueOff val="0"/>
            <a:satOff val="0"/>
            <a:lumOff val="0"/>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rot="10800000">
        <a:off x="3819188" y="1670352"/>
        <a:ext cx="180656" cy="278092"/>
      </dsp:txXfrm>
    </dsp:sp>
    <dsp:sp modelId="{64A6D773-C7C5-414D-AB47-0349B9367DC9}">
      <dsp:nvSpPr>
        <dsp:cNvPr id="0" name=""/>
        <dsp:cNvSpPr/>
      </dsp:nvSpPr>
      <dsp:spPr>
        <a:xfrm>
          <a:off x="3225152" y="156718"/>
          <a:ext cx="1363197" cy="1363197"/>
        </a:xfrm>
        <a:prstGeom prst="ellipse">
          <a:avLst/>
        </a:prstGeom>
        <a:solidFill>
          <a:schemeClr val="accent4">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PE" sz="1400" b="1" kern="1200" dirty="0">
              <a:solidFill>
                <a:schemeClr val="tx1"/>
              </a:solidFill>
              <a:latin typeface="Century Gothic" panose="020B0502020202020204" pitchFamily="34" charset="0"/>
            </a:rPr>
            <a:t>12,8% del PBI nacional</a:t>
          </a:r>
        </a:p>
      </dsp:txBody>
      <dsp:txXfrm>
        <a:off x="3424788" y="356354"/>
        <a:ext cx="963925" cy="963925"/>
      </dsp:txXfrm>
    </dsp:sp>
    <dsp:sp modelId="{54C71627-5FD5-4715-9E10-3C80C317E567}">
      <dsp:nvSpPr>
        <dsp:cNvPr id="0" name=""/>
        <dsp:cNvSpPr/>
      </dsp:nvSpPr>
      <dsp:spPr>
        <a:xfrm rot="19800000">
          <a:off x="4613278" y="1957526"/>
          <a:ext cx="219188" cy="463486"/>
        </a:xfrm>
        <a:prstGeom prst="rightArrow">
          <a:avLst>
            <a:gd name="adj1" fmla="val 60000"/>
            <a:gd name="adj2" fmla="val 50000"/>
          </a:avLst>
        </a:prstGeom>
        <a:solidFill>
          <a:schemeClr val="accent4">
            <a:hueOff val="2079139"/>
            <a:satOff val="-9594"/>
            <a:lumOff val="353"/>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a:off x="4617683" y="2066662"/>
        <a:ext cx="153432" cy="278092"/>
      </dsp:txXfrm>
    </dsp:sp>
    <dsp:sp modelId="{0F553C93-EBBE-4BF4-9DA4-7D422744A555}">
      <dsp:nvSpPr>
        <dsp:cNvPr id="0" name=""/>
        <dsp:cNvSpPr/>
      </dsp:nvSpPr>
      <dsp:spPr>
        <a:xfrm>
          <a:off x="4772794" y="1021270"/>
          <a:ext cx="1585098" cy="1363197"/>
        </a:xfrm>
        <a:prstGeom prst="ellipse">
          <a:avLst/>
        </a:prstGeom>
        <a:solidFill>
          <a:schemeClr val="accent4">
            <a:hueOff val="2079139"/>
            <a:satOff val="-9594"/>
            <a:lumOff val="353"/>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PE" sz="1400" b="1" kern="1200" dirty="0">
              <a:solidFill>
                <a:schemeClr val="tx1"/>
              </a:solidFill>
              <a:latin typeface="Century Gothic" panose="020B0502020202020204" pitchFamily="34" charset="0"/>
            </a:rPr>
            <a:t>16% de ingresos tributarios</a:t>
          </a:r>
        </a:p>
      </dsp:txBody>
      <dsp:txXfrm>
        <a:off x="5004926" y="1220906"/>
        <a:ext cx="1120834" cy="963925"/>
      </dsp:txXfrm>
    </dsp:sp>
    <dsp:sp modelId="{B0B7865B-77E4-40E2-9AD1-25C87FAE1E82}">
      <dsp:nvSpPr>
        <dsp:cNvPr id="0" name=""/>
        <dsp:cNvSpPr/>
      </dsp:nvSpPr>
      <dsp:spPr>
        <a:xfrm rot="1729080">
          <a:off x="4624023" y="2876992"/>
          <a:ext cx="216311" cy="463486"/>
        </a:xfrm>
        <a:prstGeom prst="rightArrow">
          <a:avLst>
            <a:gd name="adj1" fmla="val 60000"/>
            <a:gd name="adj2" fmla="val 50000"/>
          </a:avLst>
        </a:prstGeom>
        <a:solidFill>
          <a:schemeClr val="accent4">
            <a:hueOff val="4158277"/>
            <a:satOff val="-19187"/>
            <a:lumOff val="706"/>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a:off x="4628041" y="2954049"/>
        <a:ext cx="151418" cy="278092"/>
      </dsp:txXfrm>
    </dsp:sp>
    <dsp:sp modelId="{125EA3EE-144D-4631-8545-9119ABCF28BD}">
      <dsp:nvSpPr>
        <dsp:cNvPr id="0" name=""/>
        <dsp:cNvSpPr/>
      </dsp:nvSpPr>
      <dsp:spPr>
        <a:xfrm>
          <a:off x="4809144" y="2860683"/>
          <a:ext cx="1534918" cy="1425249"/>
        </a:xfrm>
        <a:prstGeom prst="ellipse">
          <a:avLst/>
        </a:prstGeom>
        <a:solidFill>
          <a:schemeClr val="accent4">
            <a:hueOff val="4158277"/>
            <a:satOff val="-19187"/>
            <a:lumOff val="706"/>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ts val="0"/>
            </a:spcAft>
            <a:buNone/>
          </a:pPr>
          <a:r>
            <a:rPr lang="es-PE" sz="1400" b="1" kern="1200" dirty="0">
              <a:solidFill>
                <a:schemeClr val="tx1"/>
              </a:solidFill>
              <a:latin typeface="Century Gothic" panose="020B0502020202020204" pitchFamily="34" charset="0"/>
            </a:rPr>
            <a:t>1,5 millones de empleos</a:t>
          </a:r>
        </a:p>
        <a:p>
          <a:pPr marL="0" lvl="0" indent="0" algn="ctr" defTabSz="622300">
            <a:lnSpc>
              <a:spcPct val="90000"/>
            </a:lnSpc>
            <a:spcBef>
              <a:spcPct val="0"/>
            </a:spcBef>
            <a:spcAft>
              <a:spcPts val="0"/>
            </a:spcAft>
            <a:buNone/>
          </a:pPr>
          <a:r>
            <a:rPr lang="es-PE" sz="1400" b="1" kern="1200" dirty="0">
              <a:solidFill>
                <a:schemeClr val="tx1"/>
              </a:solidFill>
              <a:latin typeface="Century Gothic" panose="020B0502020202020204" pitchFamily="34" charset="0"/>
            </a:rPr>
            <a:t>directos</a:t>
          </a:r>
        </a:p>
      </dsp:txBody>
      <dsp:txXfrm>
        <a:off x="5033928" y="3069406"/>
        <a:ext cx="1085350" cy="1007803"/>
      </dsp:txXfrm>
    </dsp:sp>
    <dsp:sp modelId="{09A302D7-F270-42B4-9926-77B8CCFFB73E}">
      <dsp:nvSpPr>
        <dsp:cNvPr id="0" name=""/>
        <dsp:cNvSpPr/>
      </dsp:nvSpPr>
      <dsp:spPr>
        <a:xfrm rot="5137092">
          <a:off x="3825699" y="3363473"/>
          <a:ext cx="316178" cy="463486"/>
        </a:xfrm>
        <a:prstGeom prst="rightArrow">
          <a:avLst>
            <a:gd name="adj1" fmla="val 60000"/>
            <a:gd name="adj2" fmla="val 50000"/>
          </a:avLst>
        </a:prstGeom>
        <a:solidFill>
          <a:schemeClr val="accent4">
            <a:hueOff val="6237415"/>
            <a:satOff val="-28781"/>
            <a:lumOff val="1059"/>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a:off x="3869502" y="3408882"/>
        <a:ext cx="221325" cy="278092"/>
      </dsp:txXfrm>
    </dsp:sp>
    <dsp:sp modelId="{A4357634-57EE-4B24-8ACD-70D5B973AC94}">
      <dsp:nvSpPr>
        <dsp:cNvPr id="0" name=""/>
        <dsp:cNvSpPr/>
      </dsp:nvSpPr>
      <dsp:spPr>
        <a:xfrm>
          <a:off x="3321320" y="3900593"/>
          <a:ext cx="1457148" cy="1114658"/>
        </a:xfrm>
        <a:prstGeom prst="ellipse">
          <a:avLst/>
        </a:prstGeom>
        <a:solidFill>
          <a:schemeClr val="accent4">
            <a:hueOff val="6237415"/>
            <a:satOff val="-28781"/>
            <a:lumOff val="1059"/>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PE" sz="1400" b="1" kern="1200" dirty="0">
              <a:solidFill>
                <a:schemeClr val="tx1"/>
              </a:solidFill>
              <a:latin typeface="Century Gothic" panose="020B0502020202020204" pitchFamily="34" charset="0"/>
            </a:rPr>
            <a:t>22% del crédito a empresas</a:t>
          </a:r>
        </a:p>
      </dsp:txBody>
      <dsp:txXfrm>
        <a:off x="3534714" y="4063831"/>
        <a:ext cx="1030360" cy="788182"/>
      </dsp:txXfrm>
    </dsp:sp>
    <dsp:sp modelId="{26BB8DE5-DDC1-4A2D-A39E-7D4465740359}">
      <dsp:nvSpPr>
        <dsp:cNvPr id="0" name=""/>
        <dsp:cNvSpPr/>
      </dsp:nvSpPr>
      <dsp:spPr>
        <a:xfrm rot="9493488">
          <a:off x="2895906" y="2784543"/>
          <a:ext cx="235563" cy="463486"/>
        </a:xfrm>
        <a:prstGeom prst="rightArrow">
          <a:avLst>
            <a:gd name="adj1" fmla="val 60000"/>
            <a:gd name="adj2" fmla="val 50000"/>
          </a:avLst>
        </a:prstGeom>
        <a:solidFill>
          <a:schemeClr val="accent4">
            <a:hueOff val="8316554"/>
            <a:satOff val="-38374"/>
            <a:lumOff val="1412"/>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rot="10800000">
        <a:off x="2964054" y="2864132"/>
        <a:ext cx="164894" cy="278092"/>
      </dsp:txXfrm>
    </dsp:sp>
    <dsp:sp modelId="{28CE8A75-E8B6-4FD2-9CA7-941711B38BB6}">
      <dsp:nvSpPr>
        <dsp:cNvPr id="0" name=""/>
        <dsp:cNvSpPr/>
      </dsp:nvSpPr>
      <dsp:spPr>
        <a:xfrm>
          <a:off x="1375632" y="2795304"/>
          <a:ext cx="1512767" cy="1146366"/>
        </a:xfrm>
        <a:prstGeom prst="ellipse">
          <a:avLst/>
        </a:prstGeom>
        <a:solidFill>
          <a:schemeClr val="accent4">
            <a:hueOff val="8316554"/>
            <a:satOff val="-38374"/>
            <a:lumOff val="1412"/>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PE" sz="1400" b="1" kern="1200" dirty="0">
              <a:solidFill>
                <a:schemeClr val="tx1"/>
              </a:solidFill>
              <a:latin typeface="Century Gothic" panose="020B0502020202020204" pitchFamily="34" charset="0"/>
            </a:rPr>
            <a:t>44%  del Consumo de hogares</a:t>
          </a:r>
        </a:p>
      </dsp:txBody>
      <dsp:txXfrm>
        <a:off x="1597172" y="2963185"/>
        <a:ext cx="1069687" cy="810604"/>
      </dsp:txXfrm>
    </dsp:sp>
    <dsp:sp modelId="{3ABC10E3-BCCD-4CAD-B189-C7BB20E991CB}">
      <dsp:nvSpPr>
        <dsp:cNvPr id="0" name=""/>
        <dsp:cNvSpPr/>
      </dsp:nvSpPr>
      <dsp:spPr>
        <a:xfrm rot="12600000">
          <a:off x="2977868" y="1952736"/>
          <a:ext cx="229656" cy="463486"/>
        </a:xfrm>
        <a:prstGeom prst="rightArrow">
          <a:avLst>
            <a:gd name="adj1" fmla="val 60000"/>
            <a:gd name="adj2" fmla="val 50000"/>
          </a:avLst>
        </a:prstGeom>
        <a:solidFill>
          <a:schemeClr val="accent4">
            <a:hueOff val="10395692"/>
            <a:satOff val="-47968"/>
            <a:lumOff val="1765"/>
            <a:alphaOff val="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PE" sz="1800" b="1" kern="1200" dirty="0">
            <a:solidFill>
              <a:schemeClr val="tx1"/>
            </a:solidFill>
            <a:latin typeface="Century Gothic" panose="020B0502020202020204" pitchFamily="34" charset="0"/>
          </a:endParaRPr>
        </a:p>
      </dsp:txBody>
      <dsp:txXfrm rot="10800000">
        <a:off x="3042150" y="2062657"/>
        <a:ext cx="160759" cy="278092"/>
      </dsp:txXfrm>
    </dsp:sp>
    <dsp:sp modelId="{EE52077C-EF8C-4A0C-AB8F-5389547EA7B1}">
      <dsp:nvSpPr>
        <dsp:cNvPr id="0" name=""/>
        <dsp:cNvSpPr/>
      </dsp:nvSpPr>
      <dsp:spPr>
        <a:xfrm>
          <a:off x="1495349" y="1021270"/>
          <a:ext cx="1526344" cy="1363197"/>
        </a:xfrm>
        <a:prstGeom prst="ellipse">
          <a:avLst/>
        </a:prstGeom>
        <a:solidFill>
          <a:schemeClr val="accent4">
            <a:hueOff val="10395692"/>
            <a:satOff val="-47968"/>
            <a:lumOff val="1765"/>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PE" sz="1400" b="1" kern="1200" dirty="0">
              <a:solidFill>
                <a:schemeClr val="bg1"/>
              </a:solidFill>
              <a:latin typeface="Century Gothic" panose="020B0502020202020204" pitchFamily="34" charset="0"/>
            </a:rPr>
            <a:t>63% de bienes de capital importado</a:t>
          </a:r>
        </a:p>
      </dsp:txBody>
      <dsp:txXfrm>
        <a:off x="1718877" y="1220906"/>
        <a:ext cx="1079288" cy="96392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29EC58-AC65-4995-8AFA-FF70A2AE74DB}" type="datetimeFigureOut">
              <a:rPr lang="es-PE" smtClean="0"/>
              <a:t>11/05/2020</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4C9482-E386-4135-887F-F51E87BB84D0}" type="slidenum">
              <a:rPr lang="es-PE" smtClean="0"/>
              <a:t>‹#›</a:t>
            </a:fld>
            <a:endParaRPr lang="es-PE"/>
          </a:p>
        </p:txBody>
      </p:sp>
    </p:spTree>
    <p:extLst>
      <p:ext uri="{BB962C8B-B14F-4D97-AF65-F5344CB8AC3E}">
        <p14:creationId xmlns:p14="http://schemas.microsoft.com/office/powerpoint/2010/main" val="2530140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1651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41556F52-0EC2-4665-98FC-E95D6CE3B4BA}" type="slidenum">
              <a:rPr lang="es-PE" smtClean="0"/>
              <a:t>3</a:t>
            </a:fld>
            <a:endParaRPr lang="es-PE"/>
          </a:p>
        </p:txBody>
      </p:sp>
    </p:spTree>
    <p:extLst>
      <p:ext uri="{BB962C8B-B14F-4D97-AF65-F5344CB8AC3E}">
        <p14:creationId xmlns:p14="http://schemas.microsoft.com/office/powerpoint/2010/main" val="484911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E94C9482-E386-4135-887F-F51E87BB84D0}" type="slidenum">
              <a:rPr lang="es-PE" smtClean="0"/>
              <a:t>9</a:t>
            </a:fld>
            <a:endParaRPr lang="es-PE"/>
          </a:p>
        </p:txBody>
      </p:sp>
    </p:spTree>
    <p:extLst>
      <p:ext uri="{BB962C8B-B14F-4D97-AF65-F5344CB8AC3E}">
        <p14:creationId xmlns:p14="http://schemas.microsoft.com/office/powerpoint/2010/main" val="282097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72F1817D-B2D4-426C-9ECF-F0011AF2E9A4}" type="datetimeFigureOut">
              <a:rPr lang="es-PE" smtClean="0"/>
              <a:t>11/05/2020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74321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2F1817D-B2D4-426C-9ECF-F0011AF2E9A4}" type="datetimeFigureOut">
              <a:rPr lang="es-PE" smtClean="0"/>
              <a:t>11/05/2020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315949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2F1817D-B2D4-426C-9ECF-F0011AF2E9A4}" type="datetimeFigureOut">
              <a:rPr lang="es-PE" smtClean="0"/>
              <a:t>11/05/2020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1932135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697569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95054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3035493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3256215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428663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709067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1502521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87551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2F1817D-B2D4-426C-9ECF-F0011AF2E9A4}" type="datetimeFigureOut">
              <a:rPr lang="es-PE" smtClean="0"/>
              <a:t>11/05/2020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3893612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783002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1933993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3850535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7489134-84DB-411C-BC56-2765FE42443D}" type="datetime1">
              <a:rPr lang="en-US" smtClean="0">
                <a:solidFill>
                  <a:prstClr val="black">
                    <a:tint val="75000"/>
                  </a:prstClr>
                </a:solidFill>
              </a:rPr>
              <a:pPr/>
              <a:t>5/11/2020</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1612902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8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320"/>
            </a:lvl1pPr>
            <a:lvl2pPr lvl="1" algn="ctr">
              <a:spcBef>
                <a:spcPts val="0"/>
              </a:spcBef>
              <a:spcAft>
                <a:spcPts val="0"/>
              </a:spcAft>
              <a:buSzPts val="3600"/>
              <a:buNone/>
              <a:defRPr sz="4320"/>
            </a:lvl2pPr>
            <a:lvl3pPr lvl="2" algn="ctr">
              <a:spcBef>
                <a:spcPts val="0"/>
              </a:spcBef>
              <a:spcAft>
                <a:spcPts val="0"/>
              </a:spcAft>
              <a:buSzPts val="3600"/>
              <a:buNone/>
              <a:defRPr sz="4320"/>
            </a:lvl3pPr>
            <a:lvl4pPr lvl="3" algn="ctr">
              <a:spcBef>
                <a:spcPts val="0"/>
              </a:spcBef>
              <a:spcAft>
                <a:spcPts val="0"/>
              </a:spcAft>
              <a:buSzPts val="3600"/>
              <a:buNone/>
              <a:defRPr sz="4320"/>
            </a:lvl4pPr>
            <a:lvl5pPr lvl="4" algn="ctr">
              <a:spcBef>
                <a:spcPts val="0"/>
              </a:spcBef>
              <a:spcAft>
                <a:spcPts val="0"/>
              </a:spcAft>
              <a:buSzPts val="3600"/>
              <a:buNone/>
              <a:defRPr sz="4320"/>
            </a:lvl5pPr>
            <a:lvl6pPr lvl="5" algn="ctr">
              <a:spcBef>
                <a:spcPts val="0"/>
              </a:spcBef>
              <a:spcAft>
                <a:spcPts val="0"/>
              </a:spcAft>
              <a:buSzPts val="3600"/>
              <a:buNone/>
              <a:defRPr sz="4320"/>
            </a:lvl6pPr>
            <a:lvl7pPr lvl="6" algn="ctr">
              <a:spcBef>
                <a:spcPts val="0"/>
              </a:spcBef>
              <a:spcAft>
                <a:spcPts val="0"/>
              </a:spcAft>
              <a:buSzPts val="3600"/>
              <a:buNone/>
              <a:defRPr sz="4320"/>
            </a:lvl7pPr>
            <a:lvl8pPr lvl="7" algn="ctr">
              <a:spcBef>
                <a:spcPts val="0"/>
              </a:spcBef>
              <a:spcAft>
                <a:spcPts val="0"/>
              </a:spcAft>
              <a:buSzPts val="3600"/>
              <a:buNone/>
              <a:defRPr sz="4320"/>
            </a:lvl8pPr>
            <a:lvl9pPr lvl="8" algn="ctr">
              <a:spcBef>
                <a:spcPts val="0"/>
              </a:spcBef>
              <a:spcAft>
                <a:spcPts val="0"/>
              </a:spcAft>
              <a:buSzPts val="3600"/>
              <a:buNone/>
              <a:defRPr sz="4320"/>
            </a:lvl9pPr>
          </a:lstStyle>
          <a:p>
            <a:endParaRPr/>
          </a:p>
        </p:txBody>
      </p:sp>
      <p:sp>
        <p:nvSpPr>
          <p:cNvPr id="15" name="Google Shape;15;p3"/>
          <p:cNvSpPr txBox="1">
            <a:spLocks noGrp="1"/>
          </p:cNvSpPr>
          <p:nvPr>
            <p:ph type="sldNum" idx="12"/>
          </p:nvPr>
        </p:nvSpPr>
        <p:spPr>
          <a:xfrm>
            <a:off x="11296611" y="6217622"/>
            <a:ext cx="731600" cy="52488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419" smtClean="0"/>
              <a:pPr/>
              <a:t>‹#›</a:t>
            </a:fld>
            <a:endParaRPr lang="es-419"/>
          </a:p>
        </p:txBody>
      </p:sp>
    </p:spTree>
    <p:extLst>
      <p:ext uri="{BB962C8B-B14F-4D97-AF65-F5344CB8AC3E}">
        <p14:creationId xmlns:p14="http://schemas.microsoft.com/office/powerpoint/2010/main" val="2870506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2F1817D-B2D4-426C-9ECF-F0011AF2E9A4}" type="datetimeFigureOut">
              <a:rPr lang="es-PE" smtClean="0"/>
              <a:t>11/05/2020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104975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72F1817D-B2D4-426C-9ECF-F0011AF2E9A4}" type="datetimeFigureOut">
              <a:rPr lang="es-PE" smtClean="0"/>
              <a:t>11/05/2020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3050089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72F1817D-B2D4-426C-9ECF-F0011AF2E9A4}" type="datetimeFigureOut">
              <a:rPr lang="es-PE" smtClean="0"/>
              <a:t>11/05/2020</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901706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72F1817D-B2D4-426C-9ECF-F0011AF2E9A4}" type="datetimeFigureOut">
              <a:rPr lang="es-PE" smtClean="0"/>
              <a:t>11/05/2020</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221845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2F1817D-B2D4-426C-9ECF-F0011AF2E9A4}" type="datetimeFigureOut">
              <a:rPr lang="es-PE" smtClean="0"/>
              <a:t>11/05/2020</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360426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2F1817D-B2D4-426C-9ECF-F0011AF2E9A4}" type="datetimeFigureOut">
              <a:rPr lang="es-PE" smtClean="0"/>
              <a:t>11/05/2020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21809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2F1817D-B2D4-426C-9ECF-F0011AF2E9A4}" type="datetimeFigureOut">
              <a:rPr lang="es-PE" smtClean="0"/>
              <a:t>11/05/2020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120A9CF-B23C-4F63-BBAC-C2D07060B47A}" type="slidenum">
              <a:rPr lang="es-PE" smtClean="0"/>
              <a:t>‹#›</a:t>
            </a:fld>
            <a:endParaRPr lang="es-PE"/>
          </a:p>
        </p:txBody>
      </p:sp>
    </p:spTree>
    <p:extLst>
      <p:ext uri="{BB962C8B-B14F-4D97-AF65-F5344CB8AC3E}">
        <p14:creationId xmlns:p14="http://schemas.microsoft.com/office/powerpoint/2010/main" val="3608170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1817D-B2D4-426C-9ECF-F0011AF2E9A4}" type="datetimeFigureOut">
              <a:rPr lang="es-PE" smtClean="0"/>
              <a:t>11/05/2020</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0A9CF-B23C-4F63-BBAC-C2D07060B47A}" type="slidenum">
              <a:rPr lang="es-PE" smtClean="0"/>
              <a:t>‹#›</a:t>
            </a:fld>
            <a:endParaRPr lang="es-PE"/>
          </a:p>
        </p:txBody>
      </p:sp>
    </p:spTree>
    <p:extLst>
      <p:ext uri="{BB962C8B-B14F-4D97-AF65-F5344CB8AC3E}">
        <p14:creationId xmlns:p14="http://schemas.microsoft.com/office/powerpoint/2010/main" val="1013708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82B84-32A7-4231-9A6D-A7973BDC7117}" type="datetimeFigureOut">
              <a:rPr lang="es-PE" smtClean="0">
                <a:solidFill>
                  <a:prstClr val="black">
                    <a:tint val="75000"/>
                  </a:prstClr>
                </a:solidFill>
              </a:rPr>
              <a:pPr/>
              <a:t>11/05/2020</a:t>
            </a:fld>
            <a:endParaRPr lang="es-PE">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A0EE3-BE98-48D5-B2FD-BBBE174E83B7}" type="slidenum">
              <a:rPr lang="es-PE" smtClean="0">
                <a:solidFill>
                  <a:prstClr val="black">
                    <a:tint val="75000"/>
                  </a:prstClr>
                </a:solidFill>
              </a:rPr>
              <a:pPr/>
              <a:t>‹#›</a:t>
            </a:fld>
            <a:endParaRPr lang="es-PE">
              <a:solidFill>
                <a:prstClr val="black">
                  <a:tint val="75000"/>
                </a:prstClr>
              </a:solidFill>
            </a:endParaRPr>
          </a:p>
        </p:txBody>
      </p:sp>
    </p:spTree>
    <p:extLst>
      <p:ext uri="{BB962C8B-B14F-4D97-AF65-F5344CB8AC3E}">
        <p14:creationId xmlns:p14="http://schemas.microsoft.com/office/powerpoint/2010/main" val="2052269870"/>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1"/>
            <a:ext cx="12192000" cy="6925891"/>
          </a:xfrm>
          <a:prstGeom prst="rect">
            <a:avLst/>
          </a:prstGeom>
          <a:noFill/>
          <a:ln>
            <a:noFill/>
          </a:ln>
        </p:spPr>
      </p:pic>
      <p:pic>
        <p:nvPicPr>
          <p:cNvPr id="57" name="Google Shape;57;p13"/>
          <p:cNvPicPr preferRelativeResize="0"/>
          <p:nvPr/>
        </p:nvPicPr>
        <p:blipFill>
          <a:blip r:embed="rId4">
            <a:alphaModFix/>
          </a:blip>
          <a:stretch>
            <a:fillRect/>
          </a:stretch>
        </p:blipFill>
        <p:spPr>
          <a:xfrm>
            <a:off x="4891066" y="2647291"/>
            <a:ext cx="2409871" cy="1631311"/>
          </a:xfrm>
          <a:prstGeom prst="rect">
            <a:avLst/>
          </a:prstGeom>
          <a:noFill/>
          <a:ln>
            <a:noFill/>
          </a:ln>
        </p:spPr>
      </p:pic>
      <p:sp>
        <p:nvSpPr>
          <p:cNvPr id="59" name="Google Shape;59;p13"/>
          <p:cNvSpPr/>
          <p:nvPr/>
        </p:nvSpPr>
        <p:spPr>
          <a:xfrm>
            <a:off x="10344931" y="6363991"/>
            <a:ext cx="412560" cy="57960"/>
          </a:xfrm>
          <a:prstGeom prst="rect">
            <a:avLst/>
          </a:prstGeom>
          <a:solidFill>
            <a:srgbClr val="0087AD"/>
          </a:solidFill>
          <a:ln>
            <a:noFill/>
          </a:ln>
        </p:spPr>
        <p:txBody>
          <a:bodyPr spcFirstLastPara="1" wrap="square" lIns="109711" tIns="109711" rIns="109711" bIns="109711" anchor="ctr" anchorCtr="0">
            <a:noAutofit/>
          </a:bodyPr>
          <a:lstStyle/>
          <a:p>
            <a:endParaRPr sz="2160"/>
          </a:p>
        </p:txBody>
      </p:sp>
      <p:sp>
        <p:nvSpPr>
          <p:cNvPr id="60" name="Google Shape;60;p13"/>
          <p:cNvSpPr/>
          <p:nvPr/>
        </p:nvSpPr>
        <p:spPr>
          <a:xfrm>
            <a:off x="10757380" y="6363991"/>
            <a:ext cx="412560" cy="57960"/>
          </a:xfrm>
          <a:prstGeom prst="rect">
            <a:avLst/>
          </a:prstGeom>
          <a:solidFill>
            <a:srgbClr val="FFFFFF"/>
          </a:solidFill>
          <a:ln>
            <a:noFill/>
          </a:ln>
        </p:spPr>
        <p:txBody>
          <a:bodyPr spcFirstLastPara="1" wrap="square" lIns="109711" tIns="109711" rIns="109711" bIns="109711" anchor="ctr" anchorCtr="0">
            <a:noAutofit/>
          </a:bodyPr>
          <a:lstStyle/>
          <a:p>
            <a:endParaRPr sz="2160"/>
          </a:p>
        </p:txBody>
      </p:sp>
      <p:sp>
        <p:nvSpPr>
          <p:cNvPr id="61" name="Google Shape;61;p13"/>
          <p:cNvSpPr/>
          <p:nvPr/>
        </p:nvSpPr>
        <p:spPr>
          <a:xfrm>
            <a:off x="11169831" y="6363991"/>
            <a:ext cx="412560" cy="57960"/>
          </a:xfrm>
          <a:prstGeom prst="rect">
            <a:avLst/>
          </a:prstGeom>
          <a:solidFill>
            <a:srgbClr val="001F3D"/>
          </a:solidFill>
          <a:ln w="9525" cap="flat" cmpd="sng">
            <a:solidFill>
              <a:srgbClr val="595959"/>
            </a:solidFill>
            <a:prstDash val="solid"/>
            <a:round/>
            <a:headEnd type="none" w="sm" len="sm"/>
            <a:tailEnd type="none" w="sm" len="sm"/>
          </a:ln>
        </p:spPr>
        <p:txBody>
          <a:bodyPr spcFirstLastPara="1" wrap="square" lIns="109711" tIns="109711" rIns="109711" bIns="109711" anchor="ctr" anchorCtr="0">
            <a:noAutofit/>
          </a:bodyPr>
          <a:lstStyle/>
          <a:p>
            <a:endParaRPr sz="2160"/>
          </a:p>
        </p:txBody>
      </p:sp>
    </p:spTree>
    <p:extLst>
      <p:ext uri="{BB962C8B-B14F-4D97-AF65-F5344CB8AC3E}">
        <p14:creationId xmlns:p14="http://schemas.microsoft.com/office/powerpoint/2010/main" val="1560343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CAE1BD-6D79-4260-8F5C-EBF87F80A737}"/>
              </a:ext>
            </a:extLst>
          </p:cNvPr>
          <p:cNvSpPr>
            <a:spLocks noGrp="1"/>
          </p:cNvSpPr>
          <p:nvPr>
            <p:ph type="title"/>
          </p:nvPr>
        </p:nvSpPr>
        <p:spPr/>
        <p:txBody>
          <a:bodyPr/>
          <a:lstStyle/>
          <a:p>
            <a:pPr algn="ctr"/>
            <a:r>
              <a:rPr lang="es-419" b="1" dirty="0"/>
              <a:t>Reactivación Productiva</a:t>
            </a:r>
            <a:endParaRPr lang="pt-BR" b="1" dirty="0"/>
          </a:p>
        </p:txBody>
      </p:sp>
      <p:sp>
        <p:nvSpPr>
          <p:cNvPr id="3" name="Espaço Reservado para Conteúdo 2">
            <a:extLst>
              <a:ext uri="{FF2B5EF4-FFF2-40B4-BE49-F238E27FC236}">
                <a16:creationId xmlns:a16="http://schemas.microsoft.com/office/drawing/2014/main" id="{735B02DC-B612-40C7-84B5-322DE010DE55}"/>
              </a:ext>
            </a:extLst>
          </p:cNvPr>
          <p:cNvSpPr>
            <a:spLocks noGrp="1"/>
          </p:cNvSpPr>
          <p:nvPr>
            <p:ph idx="1"/>
          </p:nvPr>
        </p:nvSpPr>
        <p:spPr/>
        <p:txBody>
          <a:bodyPr>
            <a:normAutofit fontScale="85000" lnSpcReduction="20000"/>
          </a:bodyPr>
          <a:lstStyle/>
          <a:p>
            <a:r>
              <a:rPr lang="es-PE" dirty="0"/>
              <a:t>Según datos de la SBS a febrero del 2020 del total de la cartera de créditos del país que asciende a S/196, 620 millones, el 88% pertenecen a la Banca Tradicional siendo que este sector tiene el 68% de estos recursos colocados en el sector Corporativo y Grandes Empresas. </a:t>
            </a:r>
          </a:p>
          <a:p>
            <a:r>
              <a:rPr lang="es-PE" dirty="0"/>
              <a:t>En cambio, para el Sistema Micro financiero, la cartera MiPymes asciende a S/22 515 millones y su cartera esta concentrada en un 98% dela cartera empresarial de las Cajas y el micro crédito, es decir prácticamente la totalidad de la cartera corresponde a las Pymes.</a:t>
            </a:r>
          </a:p>
          <a:p>
            <a:r>
              <a:rPr lang="es-PE" dirty="0"/>
              <a:t>Hay que apoyar al micro crédito para salvar las micro y pequeñas empresas y los independientes. Y porque hay que salvarlas</a:t>
            </a:r>
            <a:r>
              <a:rPr lang="pt-BR" dirty="0"/>
              <a:t>? Porque </a:t>
            </a:r>
            <a:r>
              <a:rPr lang="pt-BR" dirty="0" err="1"/>
              <a:t>representan</a:t>
            </a:r>
            <a:r>
              <a:rPr lang="pt-BR" dirty="0"/>
              <a:t> mas del 99% del </a:t>
            </a:r>
            <a:r>
              <a:rPr lang="pt-BR" dirty="0" err="1"/>
              <a:t>tejido</a:t>
            </a:r>
            <a:r>
              <a:rPr lang="pt-BR" dirty="0"/>
              <a:t> empresarial y mas de 12 Millones de </a:t>
            </a:r>
            <a:r>
              <a:rPr lang="pt-BR" dirty="0" err="1"/>
              <a:t>empleos</a:t>
            </a:r>
            <a:r>
              <a:rPr lang="pt-BR" dirty="0"/>
              <a:t>. Es importante saber que </a:t>
            </a:r>
            <a:r>
              <a:rPr lang="pt-BR" dirty="0" err="1"/>
              <a:t>el</a:t>
            </a:r>
            <a:r>
              <a:rPr lang="pt-BR" dirty="0"/>
              <a:t> 2018 la </a:t>
            </a:r>
            <a:r>
              <a:rPr lang="pt-BR" dirty="0" err="1"/>
              <a:t>cartera</a:t>
            </a:r>
            <a:r>
              <a:rPr lang="pt-BR" dirty="0"/>
              <a:t> </a:t>
            </a:r>
            <a:r>
              <a:rPr lang="pt-BR" dirty="0" err="1"/>
              <a:t>Mipymes</a:t>
            </a:r>
            <a:r>
              <a:rPr lang="pt-BR" dirty="0"/>
              <a:t> era de 44 mil Millones de soles y ha </a:t>
            </a:r>
            <a:r>
              <a:rPr lang="pt-BR" dirty="0" err="1"/>
              <a:t>tenido</a:t>
            </a:r>
            <a:r>
              <a:rPr lang="pt-BR" dirty="0"/>
              <a:t> una </a:t>
            </a:r>
            <a:r>
              <a:rPr lang="pt-BR" dirty="0" err="1"/>
              <a:t>sensible</a:t>
            </a:r>
            <a:r>
              <a:rPr lang="pt-BR" dirty="0"/>
              <a:t> </a:t>
            </a:r>
            <a:r>
              <a:rPr lang="pt-BR" dirty="0" err="1"/>
              <a:t>reducción</a:t>
            </a:r>
            <a:r>
              <a:rPr lang="pt-BR" dirty="0"/>
              <a:t>, </a:t>
            </a:r>
            <a:r>
              <a:rPr lang="pt-BR" dirty="0" err="1"/>
              <a:t>lo</a:t>
            </a:r>
            <a:r>
              <a:rPr lang="pt-BR" dirty="0"/>
              <a:t> nos permite verificar que </a:t>
            </a:r>
            <a:r>
              <a:rPr lang="pt-BR" dirty="0" err="1"/>
              <a:t>el</a:t>
            </a:r>
            <a:r>
              <a:rPr lang="pt-BR" dirty="0"/>
              <a:t> consumo interno en </a:t>
            </a:r>
            <a:r>
              <a:rPr lang="pt-BR" dirty="0" err="1"/>
              <a:t>nuestro</a:t>
            </a:r>
            <a:r>
              <a:rPr lang="pt-BR" dirty="0"/>
              <a:t> país esta ligado a este sector </a:t>
            </a:r>
            <a:r>
              <a:rPr lang="pt-BR" dirty="0" err="1"/>
              <a:t>productivo</a:t>
            </a:r>
            <a:r>
              <a:rPr lang="pt-BR" dirty="0"/>
              <a:t>. </a:t>
            </a:r>
            <a:r>
              <a:rPr lang="pt-BR" dirty="0" err="1"/>
              <a:t>Siendo</a:t>
            </a:r>
            <a:r>
              <a:rPr lang="pt-BR" dirty="0"/>
              <a:t> </a:t>
            </a:r>
            <a:r>
              <a:rPr lang="pt-BR" dirty="0" err="1"/>
              <a:t>el</a:t>
            </a:r>
            <a:r>
              <a:rPr lang="pt-BR" dirty="0"/>
              <a:t> consumo interno la principal </a:t>
            </a:r>
            <a:r>
              <a:rPr lang="pt-BR" dirty="0" err="1"/>
              <a:t>variable</a:t>
            </a:r>
            <a:r>
              <a:rPr lang="pt-BR" dirty="0"/>
              <a:t> del PBI nacional. </a:t>
            </a:r>
            <a:endParaRPr lang="es-PE" dirty="0"/>
          </a:p>
          <a:p>
            <a:endParaRPr lang="pt-BR" dirty="0"/>
          </a:p>
        </p:txBody>
      </p:sp>
    </p:spTree>
    <p:extLst>
      <p:ext uri="{BB962C8B-B14F-4D97-AF65-F5344CB8AC3E}">
        <p14:creationId xmlns:p14="http://schemas.microsoft.com/office/powerpoint/2010/main" val="1357703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65E66-3E78-498F-B541-FC2B0EA0861E}"/>
              </a:ext>
            </a:extLst>
          </p:cNvPr>
          <p:cNvSpPr>
            <a:spLocks noGrp="1"/>
          </p:cNvSpPr>
          <p:nvPr>
            <p:ph type="title"/>
          </p:nvPr>
        </p:nvSpPr>
        <p:spPr/>
        <p:txBody>
          <a:bodyPr/>
          <a:lstStyle/>
          <a:p>
            <a:pPr algn="ctr"/>
            <a:r>
              <a:rPr lang="es-419" b="1" dirty="0"/>
              <a:t>Masivas Compras Públicas</a:t>
            </a:r>
            <a:endParaRPr lang="pt-BR" b="1" dirty="0"/>
          </a:p>
        </p:txBody>
      </p:sp>
      <p:sp>
        <p:nvSpPr>
          <p:cNvPr id="3" name="Espaço Reservado para Conteúdo 2">
            <a:extLst>
              <a:ext uri="{FF2B5EF4-FFF2-40B4-BE49-F238E27FC236}">
                <a16:creationId xmlns:a16="http://schemas.microsoft.com/office/drawing/2014/main" id="{A16889DD-DE03-4EF1-B242-755959C6C38F}"/>
              </a:ext>
            </a:extLst>
          </p:cNvPr>
          <p:cNvSpPr>
            <a:spLocks noGrp="1"/>
          </p:cNvSpPr>
          <p:nvPr>
            <p:ph idx="1"/>
          </p:nvPr>
        </p:nvSpPr>
        <p:spPr/>
        <p:txBody>
          <a:bodyPr>
            <a:normAutofit fontScale="92500" lnSpcReduction="10000"/>
          </a:bodyPr>
          <a:lstStyle/>
          <a:p>
            <a:pPr marL="457200" lvl="1" indent="0">
              <a:buNone/>
            </a:pPr>
            <a:r>
              <a:rPr lang="es-419" b="1" dirty="0"/>
              <a:t>GENERAR PRODUCCION CON LA DEMANDA DEL ESTADO</a:t>
            </a:r>
          </a:p>
          <a:p>
            <a:pPr lvl="1"/>
            <a:r>
              <a:rPr lang="es-419" dirty="0"/>
              <a:t>El Plan Nacional de Infraestructura debe reorientarse también a la infraestructura de ciudades productivas. Casos Paita, Lambayeque, Huancayo y Ucayali y otras ciudades en el Peru, especialmente ahora mirando a la macro región centro. Se hizo una Carretera Interoceánica y no hemos hecho una nueva carretera Central. Debemos concluir los corredores logísticos económicos desarrollados por el MTC.</a:t>
            </a:r>
          </a:p>
          <a:p>
            <a:pPr lvl="1"/>
            <a:r>
              <a:rPr lang="es-419" dirty="0"/>
              <a:t> El sector privado en los últimos 20 años ha invertido en Lima y en la costa en proyectos productivos privados de exportación y de parques industriales, sin embargo, hoy hay una nueva geopolítica productiva derivada de las diferencias políticas y económicas entre China y EEUU. El futuro productivo del Peru va estar en la industrialización de nuestros productos agrícolas y alimentarios dado que vamos a tener una mejor predisposición de EEUU y Europa. </a:t>
            </a:r>
          </a:p>
          <a:p>
            <a:pPr lvl="1"/>
            <a:r>
              <a:rPr lang="es-419" dirty="0"/>
              <a:t>Reconstrucción con cambios, pero alertamos que tiene que tener productos y profesionales peruanos. </a:t>
            </a:r>
          </a:p>
          <a:p>
            <a:pPr marL="457200" lvl="1" indent="0">
              <a:buNone/>
            </a:pPr>
            <a:endParaRPr lang="pt-BR" dirty="0"/>
          </a:p>
          <a:p>
            <a:pPr marL="457200" lvl="1" indent="0">
              <a:buNone/>
            </a:pPr>
            <a:endParaRPr lang="pt-BR" dirty="0"/>
          </a:p>
        </p:txBody>
      </p:sp>
    </p:spTree>
    <p:extLst>
      <p:ext uri="{BB962C8B-B14F-4D97-AF65-F5344CB8AC3E}">
        <p14:creationId xmlns:p14="http://schemas.microsoft.com/office/powerpoint/2010/main" val="596620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7FCA45-7C9D-41E4-9342-8F06DE2B9408}"/>
              </a:ext>
            </a:extLst>
          </p:cNvPr>
          <p:cNvSpPr>
            <a:spLocks noGrp="1"/>
          </p:cNvSpPr>
          <p:nvPr>
            <p:ph type="title"/>
          </p:nvPr>
        </p:nvSpPr>
        <p:spPr/>
        <p:txBody>
          <a:bodyPr/>
          <a:lstStyle/>
          <a:p>
            <a:pPr algn="ctr"/>
            <a:r>
              <a:rPr lang="es-419" b="1" dirty="0"/>
              <a:t>Reactivación Productiva</a:t>
            </a:r>
            <a:endParaRPr lang="pt-BR" b="1" dirty="0"/>
          </a:p>
        </p:txBody>
      </p:sp>
      <p:sp>
        <p:nvSpPr>
          <p:cNvPr id="3" name="Espaço Reservado para Conteúdo 2">
            <a:extLst>
              <a:ext uri="{FF2B5EF4-FFF2-40B4-BE49-F238E27FC236}">
                <a16:creationId xmlns:a16="http://schemas.microsoft.com/office/drawing/2014/main" id="{5056E5E7-6870-42C0-8ED5-338A4E9EC7F1}"/>
              </a:ext>
            </a:extLst>
          </p:cNvPr>
          <p:cNvSpPr>
            <a:spLocks noGrp="1"/>
          </p:cNvSpPr>
          <p:nvPr>
            <p:ph idx="1"/>
          </p:nvPr>
        </p:nvSpPr>
        <p:spPr/>
        <p:txBody>
          <a:bodyPr>
            <a:normAutofit fontScale="92500" lnSpcReduction="20000"/>
          </a:bodyPr>
          <a:lstStyle/>
          <a:p>
            <a:pPr lvl="1"/>
            <a:r>
              <a:rPr lang="es-419" dirty="0"/>
              <a:t>Masiva construcción de viviendas y techo propio para las personas con el objetivo de no tener mas ciudadanos peruanos en los cerros. </a:t>
            </a:r>
          </a:p>
          <a:p>
            <a:pPr lvl="1"/>
            <a:r>
              <a:rPr lang="es-419" dirty="0"/>
              <a:t>Saneamiento-Agua</a:t>
            </a:r>
          </a:p>
          <a:p>
            <a:pPr lvl="1"/>
            <a:r>
              <a:rPr lang="es-419" dirty="0"/>
              <a:t>Remodelación y Reconstrucción de los MERCADOS. Hay 2,500 en todo el país y en su mayoría son dueños de sus terrenos, por lo tanto se merecen un crédito a largo plazo. Los Mercados deben  cuidar la salud del pueblo siendo modelos de nuestra tradición pero con normas sanitarias.</a:t>
            </a:r>
          </a:p>
          <a:p>
            <a:pPr marL="457200" lvl="1" indent="0">
              <a:buNone/>
            </a:pPr>
            <a:endParaRPr lang="es-419" dirty="0"/>
          </a:p>
          <a:p>
            <a:pPr marL="457200" lvl="1" indent="0">
              <a:buNone/>
            </a:pPr>
            <a:r>
              <a:rPr lang="es-419" b="1" dirty="0"/>
              <a:t>PROGRAMAS SOCIALES PARA LAS PYMES CREANDO DEMANDA INTERNA</a:t>
            </a:r>
          </a:p>
          <a:p>
            <a:pPr lvl="1"/>
            <a:r>
              <a:rPr lang="es-419" b="1" dirty="0"/>
              <a:t>Al igual como en el 1995 se crearon los programas de los millones de polos, buzos, zapatos, carpetas. Debemos poner a trabajar a las Pymes con estos programas. Caso la fabricación de 200,000 bicicletas populares peruanas hechas por nuestras micro empresas. Atacar el friaje con programas de chompas con las tejedoras dando empleo en forma inmediata. Fabricación masiva de mascarillas. Proveer hospitales y productos para nuestra metalmecánica. Entre otros Núcleos Ejecutores productivos junto con el Produce.</a:t>
            </a:r>
          </a:p>
          <a:p>
            <a:pPr lvl="1"/>
            <a:endParaRPr lang="es-419" dirty="0"/>
          </a:p>
          <a:p>
            <a:endParaRPr lang="pt-BR" dirty="0"/>
          </a:p>
        </p:txBody>
      </p:sp>
    </p:spTree>
    <p:extLst>
      <p:ext uri="{BB962C8B-B14F-4D97-AF65-F5344CB8AC3E}">
        <p14:creationId xmlns:p14="http://schemas.microsoft.com/office/powerpoint/2010/main" val="545736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522F6-506A-4328-A000-5EA708239057}"/>
              </a:ext>
            </a:extLst>
          </p:cNvPr>
          <p:cNvSpPr>
            <a:spLocks noGrp="1"/>
          </p:cNvSpPr>
          <p:nvPr>
            <p:ph type="title"/>
          </p:nvPr>
        </p:nvSpPr>
        <p:spPr/>
        <p:txBody>
          <a:bodyPr/>
          <a:lstStyle/>
          <a:p>
            <a:pPr algn="ctr"/>
            <a:r>
              <a:rPr lang="es-419" b="1" dirty="0"/>
              <a:t>REACTIVACION PRODUCTIVA</a:t>
            </a:r>
            <a:endParaRPr lang="pt-BR" b="1" dirty="0"/>
          </a:p>
        </p:txBody>
      </p:sp>
      <p:sp>
        <p:nvSpPr>
          <p:cNvPr id="3" name="Espaço Reservado para Conteúdo 2">
            <a:extLst>
              <a:ext uri="{FF2B5EF4-FFF2-40B4-BE49-F238E27FC236}">
                <a16:creationId xmlns:a16="http://schemas.microsoft.com/office/drawing/2014/main" id="{325CE48D-5792-470D-A2A8-5B9CD6D57F40}"/>
              </a:ext>
            </a:extLst>
          </p:cNvPr>
          <p:cNvSpPr>
            <a:spLocks noGrp="1"/>
          </p:cNvSpPr>
          <p:nvPr>
            <p:ph idx="1"/>
          </p:nvPr>
        </p:nvSpPr>
        <p:spPr/>
        <p:txBody>
          <a:bodyPr/>
          <a:lstStyle/>
          <a:p>
            <a:r>
              <a:rPr lang="es-419" dirty="0"/>
              <a:t>La Macroeconomía del Perú es solida y ha sido reconocida a nivel internacional.</a:t>
            </a:r>
          </a:p>
          <a:p>
            <a:r>
              <a:rPr lang="es-419" dirty="0"/>
              <a:t>Sin embargo la Microeconomía no esta sincronizada de acuerdo a la realidad del país. </a:t>
            </a:r>
          </a:p>
          <a:p>
            <a:r>
              <a:rPr lang="es-419" dirty="0"/>
              <a:t>Debemos crear la clase media comprando producto peruano no subvaluados o de contrabando. </a:t>
            </a:r>
            <a:r>
              <a:rPr lang="es-419" dirty="0" err="1"/>
              <a:t>Comprale</a:t>
            </a:r>
            <a:r>
              <a:rPr lang="es-419" dirty="0"/>
              <a:t> al Peru debe ser nuestra campaña para sacar adelante al País.</a:t>
            </a:r>
          </a:p>
          <a:p>
            <a:r>
              <a:rPr lang="es-419" dirty="0"/>
              <a:t>La industria genera las clases medias que gracias a la capacitación como es el caso del SENATI, forma y fortalece nuestras clases medias en base a la Meritocracia. </a:t>
            </a:r>
            <a:endParaRPr lang="pt-BR" dirty="0"/>
          </a:p>
        </p:txBody>
      </p:sp>
    </p:spTree>
    <p:extLst>
      <p:ext uri="{BB962C8B-B14F-4D97-AF65-F5344CB8AC3E}">
        <p14:creationId xmlns:p14="http://schemas.microsoft.com/office/powerpoint/2010/main" val="2717135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529210-6FCB-43FD-A9A9-0257F0EA1E85}"/>
              </a:ext>
            </a:extLst>
          </p:cNvPr>
          <p:cNvSpPr>
            <a:spLocks noGrp="1"/>
          </p:cNvSpPr>
          <p:nvPr>
            <p:ph type="title"/>
          </p:nvPr>
        </p:nvSpPr>
        <p:spPr/>
        <p:txBody>
          <a:bodyPr/>
          <a:lstStyle/>
          <a:p>
            <a:r>
              <a:rPr lang="es-419" b="1" dirty="0"/>
              <a:t>Reactivar la producción del interior del país</a:t>
            </a:r>
            <a:endParaRPr lang="pt-BR" b="1" dirty="0"/>
          </a:p>
        </p:txBody>
      </p:sp>
      <p:sp>
        <p:nvSpPr>
          <p:cNvPr id="3" name="Espaço Reservado para Conteúdo 2">
            <a:extLst>
              <a:ext uri="{FF2B5EF4-FFF2-40B4-BE49-F238E27FC236}">
                <a16:creationId xmlns:a16="http://schemas.microsoft.com/office/drawing/2014/main" id="{257243BC-E1B7-4E9C-A7BB-0993F5047FE4}"/>
              </a:ext>
            </a:extLst>
          </p:cNvPr>
          <p:cNvSpPr>
            <a:spLocks noGrp="1"/>
          </p:cNvSpPr>
          <p:nvPr>
            <p:ph idx="1"/>
          </p:nvPr>
        </p:nvSpPr>
        <p:spPr/>
        <p:txBody>
          <a:bodyPr>
            <a:normAutofit fontScale="92500" lnSpcReduction="20000"/>
          </a:bodyPr>
          <a:lstStyle/>
          <a:p>
            <a:r>
              <a:rPr lang="es-419" dirty="0"/>
              <a:t>En el país no hemos desarrollado industria en el interior, en especial en nuestra sierra y en nuestra Macro región centro ( </a:t>
            </a:r>
            <a:r>
              <a:rPr lang="es-419" dirty="0" err="1"/>
              <a:t>Junin</a:t>
            </a:r>
            <a:r>
              <a:rPr lang="es-419" dirty="0"/>
              <a:t>, Cerro de Pasco, </a:t>
            </a:r>
            <a:r>
              <a:rPr lang="es-419" dirty="0" err="1"/>
              <a:t>Huanuco</a:t>
            </a:r>
            <a:r>
              <a:rPr lang="es-419" dirty="0"/>
              <a:t>, Huancavelica, </a:t>
            </a:r>
            <a:r>
              <a:rPr lang="es-419" dirty="0" err="1"/>
              <a:t>Apurimac</a:t>
            </a:r>
            <a:r>
              <a:rPr lang="es-419" dirty="0"/>
              <a:t>, Ucayali) por ejemplo. Debemos llevar el desarrollo al interior del país en donde existen oportunidades reales de producción.</a:t>
            </a:r>
          </a:p>
          <a:p>
            <a:r>
              <a:rPr lang="es-419" dirty="0"/>
              <a:t>Solicitamos Señor Presidente de la Comisión de la Producción, Señores parlamentarios presentes, que se renueve la Ley de promoción para el desarrollo de actividades productivas en zonas </a:t>
            </a:r>
            <a:r>
              <a:rPr lang="es-419" dirty="0" err="1"/>
              <a:t>altonadinas</a:t>
            </a:r>
            <a:r>
              <a:rPr lang="es-419" dirty="0"/>
              <a:t> LEY No. 29482, cuyo plazo de vigencia caduco y precisa su renovación.</a:t>
            </a:r>
          </a:p>
          <a:p>
            <a:r>
              <a:rPr lang="es-419" dirty="0"/>
              <a:t>Esta ley que exonera del pago del impuesto al renta debe ser reformulada permitiendo que mas regiones de nuestra sierra entren dentro de sus alcances. Debe haber compromiso en capacitar y apoyar a las poblaciones  en los pueblos de las empresas beneficiadas.</a:t>
            </a:r>
          </a:p>
          <a:p>
            <a:endParaRPr lang="pt-BR" dirty="0"/>
          </a:p>
        </p:txBody>
      </p:sp>
    </p:spTree>
    <p:extLst>
      <p:ext uri="{BB962C8B-B14F-4D97-AF65-F5344CB8AC3E}">
        <p14:creationId xmlns:p14="http://schemas.microsoft.com/office/powerpoint/2010/main" val="973395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D0FC02-E3A9-4CE5-89E5-DA4F1BCB7C26}"/>
              </a:ext>
            </a:extLst>
          </p:cNvPr>
          <p:cNvSpPr>
            <a:spLocks noGrp="1"/>
          </p:cNvSpPr>
          <p:nvPr>
            <p:ph type="title"/>
          </p:nvPr>
        </p:nvSpPr>
        <p:spPr/>
        <p:txBody>
          <a:bodyPr/>
          <a:lstStyle/>
          <a:p>
            <a:pPr algn="ctr"/>
            <a:r>
              <a:rPr lang="es-419" b="1" dirty="0"/>
              <a:t>Compromiso Nacional </a:t>
            </a:r>
            <a:endParaRPr lang="pt-BR" b="1" dirty="0"/>
          </a:p>
        </p:txBody>
      </p:sp>
      <p:sp>
        <p:nvSpPr>
          <p:cNvPr id="3" name="Espaço Reservado para Conteúdo 2">
            <a:extLst>
              <a:ext uri="{FF2B5EF4-FFF2-40B4-BE49-F238E27FC236}">
                <a16:creationId xmlns:a16="http://schemas.microsoft.com/office/drawing/2014/main" id="{E59E3D04-FA07-47E5-8446-A153C19F01AA}"/>
              </a:ext>
            </a:extLst>
          </p:cNvPr>
          <p:cNvSpPr>
            <a:spLocks noGrp="1"/>
          </p:cNvSpPr>
          <p:nvPr>
            <p:ph idx="1"/>
          </p:nvPr>
        </p:nvSpPr>
        <p:spPr/>
        <p:txBody>
          <a:bodyPr/>
          <a:lstStyle/>
          <a:p>
            <a:r>
              <a:rPr lang="es-419" b="1" dirty="0"/>
              <a:t>Autoridades mundiales como el presidente Bush, Obama, la presidenta de Alemania desde el 2009 vienen declarando que esta pandemia venia. No es justo que nosotros hoy responsables nacionales de generar propuestas, dejemos a nuestra población sin la atención debida para los próximos tres años y mas.</a:t>
            </a:r>
          </a:p>
          <a:p>
            <a:r>
              <a:rPr lang="es-419" b="1" dirty="0"/>
              <a:t>La Sociedad Nacional de Industrias institución que tiene mas de 125 años se pone a disposición para establecer un dialogo y propuestas para el crecimiento económico y mas importante aún para el crecimiento humano y sostenible en nuestro país.</a:t>
            </a:r>
          </a:p>
          <a:p>
            <a:endParaRPr lang="pt-BR" dirty="0"/>
          </a:p>
        </p:txBody>
      </p:sp>
    </p:spTree>
    <p:extLst>
      <p:ext uri="{BB962C8B-B14F-4D97-AF65-F5344CB8AC3E}">
        <p14:creationId xmlns:p14="http://schemas.microsoft.com/office/powerpoint/2010/main" val="411725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3 Diagrama">
            <a:extLst>
              <a:ext uri="{FF2B5EF4-FFF2-40B4-BE49-F238E27FC236}">
                <a16:creationId xmlns:a16="http://schemas.microsoft.com/office/drawing/2014/main" id="{F88D281C-DF64-456A-B761-8F82A0E4302D}"/>
              </a:ext>
            </a:extLst>
          </p:cNvPr>
          <p:cNvGraphicFramePr/>
          <p:nvPr>
            <p:extLst>
              <p:ext uri="{D42A27DB-BD31-4B8C-83A1-F6EECF244321}">
                <p14:modId xmlns:p14="http://schemas.microsoft.com/office/powerpoint/2010/main" val="3460694705"/>
              </p:ext>
            </p:extLst>
          </p:nvPr>
        </p:nvGraphicFramePr>
        <p:xfrm>
          <a:off x="1655382" y="1178827"/>
          <a:ext cx="7853242" cy="5190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bject 20">
            <a:extLst>
              <a:ext uri="{FF2B5EF4-FFF2-40B4-BE49-F238E27FC236}">
                <a16:creationId xmlns:a16="http://schemas.microsoft.com/office/drawing/2014/main" id="{E75FA6DA-C268-44EB-AB9A-029C0169A44E}"/>
              </a:ext>
            </a:extLst>
          </p:cNvPr>
          <p:cNvSpPr txBox="1">
            <a:spLocks/>
          </p:cNvSpPr>
          <p:nvPr/>
        </p:nvSpPr>
        <p:spPr>
          <a:xfrm>
            <a:off x="9106146" y="2361577"/>
            <a:ext cx="1840967" cy="2492990"/>
          </a:xfrm>
          <a:prstGeom prst="rect">
            <a:avLst/>
          </a:prstGeom>
        </p:spPr>
        <p:txBody>
          <a:bodyPr vert="horz" wrap="square" lIns="0" tIns="0" rIns="0" bIns="0" rtlCol="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marR="5080" algn="ctr">
              <a:lnSpc>
                <a:spcPct val="150000"/>
              </a:lnSpc>
              <a:tabLst>
                <a:tab pos="7440295" algn="l"/>
              </a:tabLst>
            </a:pPr>
            <a:r>
              <a:rPr lang="es-PE" sz="1800" b="1" dirty="0">
                <a:solidFill>
                  <a:prstClr val="black"/>
                </a:solidFill>
                <a:latin typeface="Century Gothic" panose="020B0502020202020204" pitchFamily="34" charset="0"/>
              </a:rPr>
              <a:t>La industria peruana tiene presencia gravitante en la economía nacional.</a:t>
            </a:r>
          </a:p>
        </p:txBody>
      </p:sp>
      <p:sp>
        <p:nvSpPr>
          <p:cNvPr id="5" name="object 16"/>
          <p:cNvSpPr txBox="1"/>
          <p:nvPr/>
        </p:nvSpPr>
        <p:spPr>
          <a:xfrm>
            <a:off x="551334" y="6239939"/>
            <a:ext cx="4438650" cy="338554"/>
          </a:xfrm>
          <a:prstGeom prst="rect">
            <a:avLst/>
          </a:prstGeom>
          <a:noFill/>
          <a:ln>
            <a:noFill/>
          </a:ln>
        </p:spPr>
        <p:txBody>
          <a:bodyPr spcFirstLastPara="1" wrap="square" lIns="109711" tIns="109711" rIns="109711" bIns="109711" anchor="t" anchorCtr="0">
            <a:noAutofit/>
          </a:bodyPr>
          <a:lstStyle>
            <a:defPPr>
              <a:defRPr lang="es-PE"/>
            </a:defPPr>
            <a:lvl1pPr lvl="0">
              <a:defRPr sz="1100" b="1">
                <a:latin typeface="Roboto"/>
                <a:ea typeface="Roboto"/>
                <a:cs typeface="Roboto"/>
              </a:defRPr>
            </a:lvl1pPr>
          </a:lstStyle>
          <a:p>
            <a:r>
              <a:rPr dirty="0"/>
              <a:t>Fuente: </a:t>
            </a:r>
            <a:r>
              <a:rPr b="0" dirty="0"/>
              <a:t>INEI, BCRP,  SUNAT,  SBS</a:t>
            </a:r>
            <a:endParaRPr lang="es-PE" b="0" dirty="0"/>
          </a:p>
          <a:p>
            <a:r>
              <a:rPr dirty="0"/>
              <a:t>Elaboración:</a:t>
            </a:r>
            <a:r>
              <a:rPr lang="es-PE" dirty="0"/>
              <a:t> </a:t>
            </a:r>
            <a:r>
              <a:rPr lang="es-PE" b="0" dirty="0"/>
              <a:t>IEES – SNI</a:t>
            </a:r>
            <a:endParaRPr b="0" dirty="0"/>
          </a:p>
        </p:txBody>
      </p:sp>
      <p:grpSp>
        <p:nvGrpSpPr>
          <p:cNvPr id="7" name="Google Shape;75;p15"/>
          <p:cNvGrpSpPr/>
          <p:nvPr/>
        </p:nvGrpSpPr>
        <p:grpSpPr>
          <a:xfrm>
            <a:off x="3017583" y="177061"/>
            <a:ext cx="9006397" cy="888660"/>
            <a:chOff x="2046001" y="118050"/>
            <a:chExt cx="7505331" cy="740550"/>
          </a:xfrm>
        </p:grpSpPr>
        <p:sp>
          <p:nvSpPr>
            <p:cNvPr id="8" name="Google Shape;76;p15"/>
            <p:cNvSpPr/>
            <p:nvPr/>
          </p:nvSpPr>
          <p:spPr>
            <a:xfrm>
              <a:off x="2046001" y="201600"/>
              <a:ext cx="7392600" cy="657000"/>
            </a:xfrm>
            <a:prstGeom prst="parallelogram">
              <a:avLst>
                <a:gd name="adj" fmla="val 25288"/>
              </a:avLst>
            </a:prstGeom>
            <a:solidFill>
              <a:srgbClr val="F3F3F3"/>
            </a:solidFill>
            <a:ln>
              <a:noFill/>
            </a:ln>
          </p:spPr>
          <p:txBody>
            <a:bodyPr spcFirstLastPara="1" wrap="square" lIns="109711" tIns="109711" rIns="109711" bIns="109711" anchor="ctr" anchorCtr="0">
              <a:noAutofit/>
            </a:bodyPr>
            <a:lstStyle/>
            <a:p>
              <a:endParaRPr sz="2160"/>
            </a:p>
          </p:txBody>
        </p:sp>
        <p:sp>
          <p:nvSpPr>
            <p:cNvPr id="9" name="Google Shape;77;p15"/>
            <p:cNvSpPr/>
            <p:nvPr/>
          </p:nvSpPr>
          <p:spPr>
            <a:xfrm>
              <a:off x="2158732" y="118050"/>
              <a:ext cx="7392600" cy="657000"/>
            </a:xfrm>
            <a:prstGeom prst="parallelogram">
              <a:avLst>
                <a:gd name="adj" fmla="val 25288"/>
              </a:avLst>
            </a:prstGeom>
            <a:gradFill>
              <a:gsLst>
                <a:gs pos="0">
                  <a:srgbClr val="58AA29"/>
                </a:gs>
                <a:gs pos="100000">
                  <a:srgbClr val="0087AD"/>
                </a:gs>
              </a:gsLst>
              <a:lin ang="2700006" scaled="0"/>
            </a:gradFill>
            <a:ln>
              <a:noFill/>
            </a:ln>
          </p:spPr>
          <p:txBody>
            <a:bodyPr spcFirstLastPara="1" wrap="square" lIns="109711" tIns="109711" rIns="109711" bIns="109711" anchor="ctr" anchorCtr="0">
              <a:noAutofit/>
            </a:bodyPr>
            <a:lstStyle/>
            <a:p>
              <a:endParaRPr sz="2160"/>
            </a:p>
          </p:txBody>
        </p:sp>
      </p:grpSp>
      <p:pic>
        <p:nvPicPr>
          <p:cNvPr id="10" name="Google Shape;74;p15"/>
          <p:cNvPicPr preferRelativeResize="0"/>
          <p:nvPr/>
        </p:nvPicPr>
        <p:blipFill rotWithShape="1">
          <a:blip r:embed="rId7">
            <a:alphaModFix/>
          </a:blip>
          <a:srcRect r="55667" b="52662"/>
          <a:stretch/>
        </p:blipFill>
        <p:spPr>
          <a:xfrm>
            <a:off x="1065091" y="303706"/>
            <a:ext cx="1221120" cy="464311"/>
          </a:xfrm>
          <a:prstGeom prst="rect">
            <a:avLst/>
          </a:prstGeom>
          <a:noFill/>
          <a:ln>
            <a:noFill/>
          </a:ln>
        </p:spPr>
      </p:pic>
      <p:sp>
        <p:nvSpPr>
          <p:cNvPr id="3" name="CuadroTexto 2">
            <a:extLst>
              <a:ext uri="{FF2B5EF4-FFF2-40B4-BE49-F238E27FC236}">
                <a16:creationId xmlns:a16="http://schemas.microsoft.com/office/drawing/2014/main" id="{C90F39F0-D76D-454D-8BA0-6A2EEE48C5AE}"/>
              </a:ext>
            </a:extLst>
          </p:cNvPr>
          <p:cNvSpPr txBox="1"/>
          <p:nvPr/>
        </p:nvSpPr>
        <p:spPr>
          <a:xfrm>
            <a:off x="3476075" y="376413"/>
            <a:ext cx="8412628" cy="369332"/>
          </a:xfrm>
          <a:prstGeom prst="rect">
            <a:avLst/>
          </a:prstGeom>
          <a:noFill/>
        </p:spPr>
        <p:txBody>
          <a:bodyPr wrap="square" rtlCol="0">
            <a:spAutoFit/>
          </a:bodyPr>
          <a:lstStyle/>
          <a:p>
            <a:pPr>
              <a:buClr>
                <a:schemeClr val="dk1"/>
              </a:buClr>
              <a:buSzPts val="1100"/>
            </a:pPr>
            <a:r>
              <a:rPr lang="es-PE" b="1" dirty="0">
                <a:solidFill>
                  <a:srgbClr val="FFFFFF"/>
                </a:solidFill>
                <a:latin typeface="Roboto"/>
                <a:ea typeface="Roboto"/>
                <a:cs typeface="Roboto"/>
              </a:rPr>
              <a:t>PERÚ: IMPORTANCIA DE LA INDUSTRIA NACIONAL</a:t>
            </a:r>
          </a:p>
        </p:txBody>
      </p:sp>
    </p:spTree>
    <p:extLst>
      <p:ext uri="{BB962C8B-B14F-4D97-AF65-F5344CB8AC3E}">
        <p14:creationId xmlns:p14="http://schemas.microsoft.com/office/powerpoint/2010/main" val="360331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74;p15"/>
          <p:cNvPicPr preferRelativeResize="0"/>
          <p:nvPr/>
        </p:nvPicPr>
        <p:blipFill rotWithShape="1">
          <a:blip r:embed="rId3">
            <a:alphaModFix/>
          </a:blip>
          <a:srcRect r="55667" b="52662"/>
          <a:stretch/>
        </p:blipFill>
        <p:spPr>
          <a:xfrm>
            <a:off x="1065091" y="303706"/>
            <a:ext cx="1221120" cy="464311"/>
          </a:xfrm>
          <a:prstGeom prst="rect">
            <a:avLst/>
          </a:prstGeom>
          <a:noFill/>
          <a:ln>
            <a:noFill/>
          </a:ln>
        </p:spPr>
      </p:pic>
      <p:sp>
        <p:nvSpPr>
          <p:cNvPr id="4" name="Google Shape;78;p15"/>
          <p:cNvSpPr/>
          <p:nvPr/>
        </p:nvSpPr>
        <p:spPr>
          <a:xfrm>
            <a:off x="3508440" y="234556"/>
            <a:ext cx="8208360" cy="602640"/>
          </a:xfrm>
          <a:prstGeom prst="rect">
            <a:avLst/>
          </a:prstGeom>
          <a:noFill/>
          <a:ln>
            <a:noFill/>
          </a:ln>
        </p:spPr>
        <p:txBody>
          <a:bodyPr spcFirstLastPara="1" wrap="square" lIns="82291" tIns="41131" rIns="82291" bIns="41131" anchor="ctr" anchorCtr="0">
            <a:noAutofit/>
          </a:bodyPr>
          <a:lstStyle/>
          <a:p>
            <a:pPr>
              <a:buClr>
                <a:schemeClr val="dk1"/>
              </a:buClr>
              <a:buSzPts val="1100"/>
            </a:pPr>
            <a:r>
              <a:rPr lang="es-PE" sz="1920" b="1" dirty="0">
                <a:solidFill>
                  <a:srgbClr val="FFFFFF"/>
                </a:solidFill>
                <a:latin typeface="Roboto"/>
                <a:ea typeface="Roboto"/>
                <a:cs typeface="Roboto"/>
              </a:rPr>
              <a:t>RANGO DE TRABAJADORES DE LAS MICRO Y PEQUEÑAS EMPRESAS EN EL PERÚ, 2018</a:t>
            </a:r>
            <a:endParaRPr lang="es-PE" sz="1920" b="1" dirty="0">
              <a:solidFill>
                <a:srgbClr val="FFFFFF"/>
              </a:solidFill>
              <a:latin typeface="Roboto"/>
              <a:ea typeface="Roboto"/>
              <a:cs typeface="Roboto"/>
              <a:sym typeface="Roboto"/>
            </a:endParaRPr>
          </a:p>
        </p:txBody>
      </p:sp>
      <p:grpSp>
        <p:nvGrpSpPr>
          <p:cNvPr id="5" name="Google Shape;75;p15"/>
          <p:cNvGrpSpPr/>
          <p:nvPr/>
        </p:nvGrpSpPr>
        <p:grpSpPr>
          <a:xfrm>
            <a:off x="3017583" y="177061"/>
            <a:ext cx="9006397" cy="888660"/>
            <a:chOff x="2046001" y="118050"/>
            <a:chExt cx="7505331" cy="740550"/>
          </a:xfrm>
        </p:grpSpPr>
        <p:sp>
          <p:nvSpPr>
            <p:cNvPr id="6" name="Google Shape;76;p15"/>
            <p:cNvSpPr/>
            <p:nvPr/>
          </p:nvSpPr>
          <p:spPr>
            <a:xfrm>
              <a:off x="2046001" y="201600"/>
              <a:ext cx="7392600" cy="657000"/>
            </a:xfrm>
            <a:prstGeom prst="parallelogram">
              <a:avLst>
                <a:gd name="adj" fmla="val 25288"/>
              </a:avLst>
            </a:prstGeom>
            <a:solidFill>
              <a:srgbClr val="F3F3F3"/>
            </a:solidFill>
            <a:ln>
              <a:noFill/>
            </a:ln>
          </p:spPr>
          <p:txBody>
            <a:bodyPr spcFirstLastPara="1" wrap="square" lIns="109711" tIns="109711" rIns="109711" bIns="109711" anchor="ctr" anchorCtr="0">
              <a:noAutofit/>
            </a:bodyPr>
            <a:lstStyle/>
            <a:p>
              <a:endParaRPr sz="2160"/>
            </a:p>
          </p:txBody>
        </p:sp>
        <p:sp>
          <p:nvSpPr>
            <p:cNvPr id="7" name="Google Shape;77;p15"/>
            <p:cNvSpPr/>
            <p:nvPr/>
          </p:nvSpPr>
          <p:spPr>
            <a:xfrm>
              <a:off x="2158732" y="118050"/>
              <a:ext cx="7392600" cy="657000"/>
            </a:xfrm>
            <a:prstGeom prst="parallelogram">
              <a:avLst>
                <a:gd name="adj" fmla="val 25288"/>
              </a:avLst>
            </a:prstGeom>
            <a:gradFill>
              <a:gsLst>
                <a:gs pos="0">
                  <a:srgbClr val="58AA29"/>
                </a:gs>
                <a:gs pos="100000">
                  <a:srgbClr val="0087AD"/>
                </a:gs>
              </a:gsLst>
              <a:lin ang="2700006" scaled="0"/>
            </a:gradFill>
            <a:ln>
              <a:noFill/>
            </a:ln>
          </p:spPr>
          <p:txBody>
            <a:bodyPr spcFirstLastPara="1" wrap="square" lIns="109711" tIns="109711" rIns="109711" bIns="109711" anchor="ctr" anchorCtr="0">
              <a:noAutofit/>
            </a:bodyPr>
            <a:lstStyle/>
            <a:p>
              <a:endParaRPr sz="2160"/>
            </a:p>
          </p:txBody>
        </p:sp>
      </p:grpSp>
      <p:sp>
        <p:nvSpPr>
          <p:cNvPr id="8" name="Google Shape;78;p15"/>
          <p:cNvSpPr/>
          <p:nvPr/>
        </p:nvSpPr>
        <p:spPr>
          <a:xfrm>
            <a:off x="3484239" y="269940"/>
            <a:ext cx="8208360" cy="602640"/>
          </a:xfrm>
          <a:prstGeom prst="rect">
            <a:avLst/>
          </a:prstGeom>
          <a:noFill/>
          <a:ln>
            <a:noFill/>
          </a:ln>
        </p:spPr>
        <p:txBody>
          <a:bodyPr spcFirstLastPara="1" wrap="square" lIns="82291" tIns="41131" rIns="82291" bIns="41131" anchor="ctr" anchorCtr="0">
            <a:noAutofit/>
          </a:bodyPr>
          <a:lstStyle/>
          <a:p>
            <a:pPr>
              <a:buClr>
                <a:schemeClr val="dk1"/>
              </a:buClr>
              <a:buSzPts val="1100"/>
            </a:pPr>
            <a:r>
              <a:rPr lang="es-PE" sz="1600" b="1" dirty="0">
                <a:solidFill>
                  <a:srgbClr val="FFFFFF"/>
                </a:solidFill>
                <a:latin typeface="Roboto"/>
                <a:ea typeface="Roboto"/>
                <a:cs typeface="Roboto"/>
                <a:sym typeface="Roboto"/>
              </a:rPr>
              <a:t>PÉRDIDA ECONÓMICA POR LOS 56 DÍAS DE CUARENTENA</a:t>
            </a:r>
          </a:p>
        </p:txBody>
      </p:sp>
      <p:sp>
        <p:nvSpPr>
          <p:cNvPr id="12" name="Google Shape;89;p15"/>
          <p:cNvSpPr txBox="1"/>
          <p:nvPr/>
        </p:nvSpPr>
        <p:spPr>
          <a:xfrm>
            <a:off x="880127" y="6214883"/>
            <a:ext cx="10085400" cy="425717"/>
          </a:xfrm>
          <a:prstGeom prst="rect">
            <a:avLst/>
          </a:prstGeom>
          <a:noFill/>
          <a:ln>
            <a:noFill/>
          </a:ln>
        </p:spPr>
        <p:txBody>
          <a:bodyPr spcFirstLastPara="1" wrap="square" lIns="109711" tIns="109711" rIns="109711" bIns="109711" anchor="t" anchorCtr="0">
            <a:noAutofit/>
          </a:bodyPr>
          <a:lstStyle/>
          <a:p>
            <a:pPr lvl="0"/>
            <a:r>
              <a:rPr lang="es-419" sz="1200" b="1" dirty="0">
                <a:latin typeface="Roboto"/>
                <a:ea typeface="Roboto"/>
                <a:cs typeface="Roboto"/>
                <a:sym typeface="Roboto"/>
              </a:rPr>
              <a:t>Fuente: </a:t>
            </a:r>
            <a:r>
              <a:rPr lang="es-419" sz="1200" dirty="0">
                <a:latin typeface="Roboto"/>
                <a:ea typeface="Roboto"/>
                <a:cs typeface="Roboto"/>
                <a:sym typeface="Roboto"/>
              </a:rPr>
              <a:t>MEF, INEI</a:t>
            </a:r>
          </a:p>
        </p:txBody>
      </p:sp>
      <p:sp>
        <p:nvSpPr>
          <p:cNvPr id="9" name="Rectángulo 8"/>
          <p:cNvSpPr/>
          <p:nvPr/>
        </p:nvSpPr>
        <p:spPr>
          <a:xfrm>
            <a:off x="2992890" y="2496645"/>
            <a:ext cx="1484026" cy="2098623"/>
          </a:xfrm>
          <a:prstGeom prst="rect">
            <a:avLst/>
          </a:prstGeom>
          <a:solidFill>
            <a:srgbClr val="0087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CuadroTexto 9"/>
          <p:cNvSpPr txBox="1"/>
          <p:nvPr/>
        </p:nvSpPr>
        <p:spPr>
          <a:xfrm>
            <a:off x="2138589" y="1488575"/>
            <a:ext cx="3241208" cy="646331"/>
          </a:xfrm>
          <a:prstGeom prst="rect">
            <a:avLst/>
          </a:prstGeom>
          <a:noFill/>
        </p:spPr>
        <p:txBody>
          <a:bodyPr wrap="none" rtlCol="0">
            <a:spAutoFit/>
          </a:bodyPr>
          <a:lstStyle/>
          <a:p>
            <a:pPr algn="ctr"/>
            <a:r>
              <a:rPr lang="es-PE" b="1" dirty="0"/>
              <a:t>Sectores económicos operativos</a:t>
            </a:r>
          </a:p>
          <a:p>
            <a:pPr algn="ctr"/>
            <a:r>
              <a:rPr lang="es-PE" b="1" dirty="0"/>
              <a:t>(% del PBI)</a:t>
            </a:r>
          </a:p>
        </p:txBody>
      </p:sp>
      <p:sp>
        <p:nvSpPr>
          <p:cNvPr id="11" name="CuadroTexto 10"/>
          <p:cNvSpPr txBox="1"/>
          <p:nvPr/>
        </p:nvSpPr>
        <p:spPr>
          <a:xfrm>
            <a:off x="3434887" y="2152992"/>
            <a:ext cx="593432" cy="369332"/>
          </a:xfrm>
          <a:prstGeom prst="rect">
            <a:avLst/>
          </a:prstGeom>
          <a:noFill/>
        </p:spPr>
        <p:txBody>
          <a:bodyPr wrap="none" rtlCol="0">
            <a:spAutoFit/>
          </a:bodyPr>
          <a:lstStyle/>
          <a:p>
            <a:r>
              <a:rPr lang="es-PE" b="1" dirty="0"/>
              <a:t>44,1</a:t>
            </a:r>
          </a:p>
        </p:txBody>
      </p:sp>
      <p:sp>
        <p:nvSpPr>
          <p:cNvPr id="13" name="CuadroTexto 12"/>
          <p:cNvSpPr txBox="1"/>
          <p:nvPr/>
        </p:nvSpPr>
        <p:spPr>
          <a:xfrm>
            <a:off x="1901704" y="4724275"/>
            <a:ext cx="3872022" cy="646331"/>
          </a:xfrm>
          <a:prstGeom prst="rect">
            <a:avLst/>
          </a:prstGeom>
          <a:noFill/>
        </p:spPr>
        <p:txBody>
          <a:bodyPr wrap="none" rtlCol="0">
            <a:spAutoFit/>
          </a:bodyPr>
          <a:lstStyle/>
          <a:p>
            <a:pPr algn="ctr"/>
            <a:r>
              <a:rPr lang="es-PE"/>
              <a:t>44,1% de los sectores económicos </a:t>
            </a:r>
          </a:p>
          <a:p>
            <a:pPr algn="ctr"/>
            <a:r>
              <a:rPr lang="es-PE" dirty="0"/>
              <a:t>viene operando producto del COVID-19</a:t>
            </a:r>
          </a:p>
        </p:txBody>
      </p:sp>
      <p:sp>
        <p:nvSpPr>
          <p:cNvPr id="14" name="CuadroTexto 13"/>
          <p:cNvSpPr txBox="1"/>
          <p:nvPr/>
        </p:nvSpPr>
        <p:spPr>
          <a:xfrm>
            <a:off x="7001039" y="1524517"/>
            <a:ext cx="3759940" cy="369332"/>
          </a:xfrm>
          <a:prstGeom prst="rect">
            <a:avLst/>
          </a:prstGeom>
          <a:noFill/>
        </p:spPr>
        <p:txBody>
          <a:bodyPr wrap="none" rtlCol="0">
            <a:spAutoFit/>
          </a:bodyPr>
          <a:lstStyle/>
          <a:p>
            <a:pPr algn="ctr"/>
            <a:r>
              <a:rPr lang="es-PE" b="1" dirty="0"/>
              <a:t>Pérdidas económicas por paralización</a:t>
            </a:r>
          </a:p>
        </p:txBody>
      </p:sp>
      <p:sp>
        <p:nvSpPr>
          <p:cNvPr id="15" name="Rectángulo 14"/>
          <p:cNvSpPr/>
          <p:nvPr/>
        </p:nvSpPr>
        <p:spPr>
          <a:xfrm>
            <a:off x="7666808" y="2000431"/>
            <a:ext cx="2188562" cy="68490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b="1" dirty="0"/>
              <a:t>1 día de cuarentena</a:t>
            </a:r>
          </a:p>
        </p:txBody>
      </p:sp>
      <p:sp>
        <p:nvSpPr>
          <p:cNvPr id="16" name="Rectángulo 15"/>
          <p:cNvSpPr/>
          <p:nvPr/>
        </p:nvSpPr>
        <p:spPr>
          <a:xfrm>
            <a:off x="7666806" y="3289257"/>
            <a:ext cx="2188563" cy="68490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b="1" dirty="0"/>
              <a:t>S/. 928 millones de pérdida en promedio</a:t>
            </a:r>
          </a:p>
        </p:txBody>
      </p:sp>
      <p:sp>
        <p:nvSpPr>
          <p:cNvPr id="17" name="Rectángulo 16"/>
          <p:cNvSpPr/>
          <p:nvPr/>
        </p:nvSpPr>
        <p:spPr>
          <a:xfrm>
            <a:off x="7666807" y="4512448"/>
            <a:ext cx="2188562" cy="68490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b="1" dirty="0"/>
              <a:t>0,1% </a:t>
            </a:r>
          </a:p>
          <a:p>
            <a:pPr algn="ctr"/>
            <a:r>
              <a:rPr lang="es-PE" b="1" dirty="0"/>
              <a:t>Del PBI de 2019</a:t>
            </a:r>
          </a:p>
        </p:txBody>
      </p:sp>
      <p:sp>
        <p:nvSpPr>
          <p:cNvPr id="18" name="Flecha abajo 17"/>
          <p:cNvSpPr/>
          <p:nvPr/>
        </p:nvSpPr>
        <p:spPr>
          <a:xfrm>
            <a:off x="8618679" y="2820951"/>
            <a:ext cx="284816" cy="31479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9" name="Flecha abajo 18"/>
          <p:cNvSpPr/>
          <p:nvPr/>
        </p:nvSpPr>
        <p:spPr>
          <a:xfrm>
            <a:off x="8596193" y="4126526"/>
            <a:ext cx="284816" cy="31479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0" name="Google Shape;89;p15"/>
          <p:cNvSpPr txBox="1"/>
          <p:nvPr/>
        </p:nvSpPr>
        <p:spPr>
          <a:xfrm>
            <a:off x="880127" y="5665447"/>
            <a:ext cx="10085400" cy="425717"/>
          </a:xfrm>
          <a:prstGeom prst="rect">
            <a:avLst/>
          </a:prstGeom>
          <a:noFill/>
          <a:ln>
            <a:noFill/>
          </a:ln>
        </p:spPr>
        <p:txBody>
          <a:bodyPr spcFirstLastPara="1" wrap="square" lIns="109711" tIns="109711" rIns="109711" bIns="109711" anchor="t" anchorCtr="0">
            <a:noAutofit/>
          </a:bodyPr>
          <a:lstStyle/>
          <a:p>
            <a:pPr lvl="0"/>
            <a:r>
              <a:rPr lang="es-419" sz="1600" b="1" i="1" dirty="0">
                <a:latin typeface="Roboto"/>
                <a:ea typeface="Roboto"/>
                <a:cs typeface="Roboto"/>
                <a:sym typeface="Roboto"/>
              </a:rPr>
              <a:t>Pérdida estimada de S/. 52 mil millones (6,8% del PBI) en la economía por los 56 días de cuarentena. </a:t>
            </a:r>
            <a:endParaRPr lang="es-419" sz="1600" i="1" dirty="0">
              <a:latin typeface="Roboto"/>
              <a:ea typeface="Roboto"/>
              <a:cs typeface="Roboto"/>
              <a:sym typeface="Roboto"/>
            </a:endParaRPr>
          </a:p>
        </p:txBody>
      </p:sp>
    </p:spTree>
    <p:extLst>
      <p:ext uri="{BB962C8B-B14F-4D97-AF65-F5344CB8AC3E}">
        <p14:creationId xmlns:p14="http://schemas.microsoft.com/office/powerpoint/2010/main" val="1819542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p:cNvGraphicFramePr/>
          <p:nvPr>
            <p:extLst>
              <p:ext uri="{D42A27DB-BD31-4B8C-83A1-F6EECF244321}">
                <p14:modId xmlns:p14="http://schemas.microsoft.com/office/powerpoint/2010/main" val="3305465610"/>
              </p:ext>
            </p:extLst>
          </p:nvPr>
        </p:nvGraphicFramePr>
        <p:xfrm>
          <a:off x="219145" y="1440548"/>
          <a:ext cx="8166481" cy="4497200"/>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p:cNvSpPr txBox="1"/>
          <p:nvPr/>
        </p:nvSpPr>
        <p:spPr>
          <a:xfrm>
            <a:off x="7027164" y="4270087"/>
            <a:ext cx="4391112" cy="1015663"/>
          </a:xfrm>
          <a:prstGeom prst="rect">
            <a:avLst/>
          </a:prstGeom>
          <a:noFill/>
        </p:spPr>
        <p:txBody>
          <a:bodyPr wrap="square" rtlCol="0">
            <a:spAutoFit/>
          </a:bodyPr>
          <a:lstStyle/>
          <a:p>
            <a:pPr algn="ctr"/>
            <a:r>
              <a:rPr lang="es-PE" sz="2000" dirty="0"/>
              <a:t>El 99% de las empresas formales corresponde a micro y pequeñas empresas </a:t>
            </a:r>
          </a:p>
        </p:txBody>
      </p:sp>
      <p:sp>
        <p:nvSpPr>
          <p:cNvPr id="2" name="CuadroTexto 1"/>
          <p:cNvSpPr txBox="1"/>
          <p:nvPr/>
        </p:nvSpPr>
        <p:spPr>
          <a:xfrm>
            <a:off x="3017583" y="4777919"/>
            <a:ext cx="2478741" cy="646331"/>
          </a:xfrm>
          <a:prstGeom prst="rect">
            <a:avLst/>
          </a:prstGeom>
          <a:noFill/>
        </p:spPr>
        <p:txBody>
          <a:bodyPr wrap="square" rtlCol="0" anchor="ctr">
            <a:spAutoFit/>
          </a:bodyPr>
          <a:lstStyle/>
          <a:p>
            <a:pPr algn="ctr"/>
            <a:r>
              <a:rPr lang="es-PE" b="1" dirty="0"/>
              <a:t>2 millones 270 mil empresas</a:t>
            </a:r>
          </a:p>
        </p:txBody>
      </p:sp>
      <p:sp>
        <p:nvSpPr>
          <p:cNvPr id="7" name="CuadroTexto 6"/>
          <p:cNvSpPr txBox="1"/>
          <p:nvPr/>
        </p:nvSpPr>
        <p:spPr>
          <a:xfrm>
            <a:off x="584275" y="2523217"/>
            <a:ext cx="2478741" cy="369332"/>
          </a:xfrm>
          <a:prstGeom prst="rect">
            <a:avLst/>
          </a:prstGeom>
          <a:noFill/>
        </p:spPr>
        <p:txBody>
          <a:bodyPr wrap="square" rtlCol="0" anchor="ctr">
            <a:spAutoFit/>
          </a:bodyPr>
          <a:lstStyle/>
          <a:p>
            <a:pPr algn="ctr"/>
            <a:r>
              <a:rPr lang="es-PE" b="1" dirty="0">
                <a:solidFill>
                  <a:schemeClr val="accent5">
                    <a:lumMod val="75000"/>
                  </a:schemeClr>
                </a:solidFill>
              </a:rPr>
              <a:t>100 mil empresas</a:t>
            </a:r>
          </a:p>
        </p:txBody>
      </p:sp>
      <p:sp>
        <p:nvSpPr>
          <p:cNvPr id="8" name="CuadroTexto 7"/>
          <p:cNvSpPr txBox="1"/>
          <p:nvPr/>
        </p:nvSpPr>
        <p:spPr>
          <a:xfrm>
            <a:off x="5541757" y="2550479"/>
            <a:ext cx="2478741" cy="369332"/>
          </a:xfrm>
          <a:prstGeom prst="rect">
            <a:avLst/>
          </a:prstGeom>
          <a:noFill/>
        </p:spPr>
        <p:txBody>
          <a:bodyPr wrap="square" rtlCol="0" anchor="ctr">
            <a:spAutoFit/>
          </a:bodyPr>
          <a:lstStyle/>
          <a:p>
            <a:pPr algn="ctr"/>
            <a:r>
              <a:rPr lang="es-PE" b="1" dirty="0">
                <a:solidFill>
                  <a:schemeClr val="accent5">
                    <a:lumMod val="75000"/>
                  </a:schemeClr>
                </a:solidFill>
              </a:rPr>
              <a:t>14 mil empresas</a:t>
            </a:r>
          </a:p>
        </p:txBody>
      </p:sp>
      <p:sp>
        <p:nvSpPr>
          <p:cNvPr id="9" name="CuadroTexto 8"/>
          <p:cNvSpPr txBox="1"/>
          <p:nvPr/>
        </p:nvSpPr>
        <p:spPr>
          <a:xfrm>
            <a:off x="99749" y="6361303"/>
            <a:ext cx="4305427" cy="338554"/>
          </a:xfrm>
          <a:prstGeom prst="rect">
            <a:avLst/>
          </a:prstGeom>
          <a:noFill/>
        </p:spPr>
        <p:txBody>
          <a:bodyPr wrap="square" rtlCol="0">
            <a:spAutoFit/>
          </a:bodyPr>
          <a:lstStyle/>
          <a:p>
            <a:r>
              <a:rPr lang="es-PE" sz="1600" b="1" dirty="0"/>
              <a:t>Fuente: </a:t>
            </a:r>
            <a:r>
              <a:rPr lang="es-PE" sz="1600" dirty="0"/>
              <a:t>INEI</a:t>
            </a:r>
          </a:p>
        </p:txBody>
      </p:sp>
      <p:grpSp>
        <p:nvGrpSpPr>
          <p:cNvPr id="10" name="Google Shape;75;p15"/>
          <p:cNvGrpSpPr/>
          <p:nvPr/>
        </p:nvGrpSpPr>
        <p:grpSpPr>
          <a:xfrm>
            <a:off x="3017583" y="177061"/>
            <a:ext cx="9006397" cy="888660"/>
            <a:chOff x="2046001" y="118050"/>
            <a:chExt cx="7505331" cy="740550"/>
          </a:xfrm>
        </p:grpSpPr>
        <p:sp>
          <p:nvSpPr>
            <p:cNvPr id="11" name="Google Shape;76;p15"/>
            <p:cNvSpPr/>
            <p:nvPr/>
          </p:nvSpPr>
          <p:spPr>
            <a:xfrm>
              <a:off x="2046001" y="201600"/>
              <a:ext cx="7392600" cy="657000"/>
            </a:xfrm>
            <a:prstGeom prst="parallelogram">
              <a:avLst>
                <a:gd name="adj" fmla="val 25288"/>
              </a:avLst>
            </a:prstGeom>
            <a:solidFill>
              <a:srgbClr val="F3F3F3"/>
            </a:solidFill>
            <a:ln>
              <a:noFill/>
            </a:ln>
          </p:spPr>
          <p:txBody>
            <a:bodyPr spcFirstLastPara="1" wrap="square" lIns="109711" tIns="109711" rIns="109711" bIns="109711" anchor="ctr" anchorCtr="0">
              <a:noAutofit/>
            </a:bodyPr>
            <a:lstStyle/>
            <a:p>
              <a:endParaRPr sz="2160"/>
            </a:p>
          </p:txBody>
        </p:sp>
        <p:sp>
          <p:nvSpPr>
            <p:cNvPr id="12" name="Google Shape;77;p15"/>
            <p:cNvSpPr/>
            <p:nvPr/>
          </p:nvSpPr>
          <p:spPr>
            <a:xfrm>
              <a:off x="2158732" y="118050"/>
              <a:ext cx="7392600" cy="657000"/>
            </a:xfrm>
            <a:prstGeom prst="parallelogram">
              <a:avLst>
                <a:gd name="adj" fmla="val 25288"/>
              </a:avLst>
            </a:prstGeom>
            <a:gradFill>
              <a:gsLst>
                <a:gs pos="0">
                  <a:srgbClr val="58AA29"/>
                </a:gs>
                <a:gs pos="100000">
                  <a:srgbClr val="0087AD"/>
                </a:gs>
              </a:gsLst>
              <a:lin ang="2700006" scaled="0"/>
            </a:gradFill>
            <a:ln>
              <a:noFill/>
            </a:ln>
          </p:spPr>
          <p:txBody>
            <a:bodyPr spcFirstLastPara="1" wrap="square" lIns="109711" tIns="109711" rIns="109711" bIns="109711" anchor="ctr" anchorCtr="0">
              <a:noAutofit/>
            </a:bodyPr>
            <a:lstStyle/>
            <a:p>
              <a:endParaRPr sz="2160"/>
            </a:p>
          </p:txBody>
        </p:sp>
      </p:grpSp>
      <p:pic>
        <p:nvPicPr>
          <p:cNvPr id="13" name="Google Shape;74;p15"/>
          <p:cNvPicPr preferRelativeResize="0"/>
          <p:nvPr/>
        </p:nvPicPr>
        <p:blipFill rotWithShape="1">
          <a:blip r:embed="rId3">
            <a:alphaModFix/>
          </a:blip>
          <a:srcRect r="55667" b="52662"/>
          <a:stretch/>
        </p:blipFill>
        <p:spPr>
          <a:xfrm>
            <a:off x="1065091" y="303706"/>
            <a:ext cx="1221120" cy="464311"/>
          </a:xfrm>
          <a:prstGeom prst="rect">
            <a:avLst/>
          </a:prstGeom>
          <a:noFill/>
          <a:ln>
            <a:noFill/>
          </a:ln>
        </p:spPr>
      </p:pic>
      <p:sp>
        <p:nvSpPr>
          <p:cNvPr id="5" name="CuadroTexto 4"/>
          <p:cNvSpPr txBox="1"/>
          <p:nvPr/>
        </p:nvSpPr>
        <p:spPr>
          <a:xfrm>
            <a:off x="3447738" y="373488"/>
            <a:ext cx="8744262" cy="369332"/>
          </a:xfrm>
          <a:prstGeom prst="rect">
            <a:avLst/>
          </a:prstGeom>
        </p:spPr>
        <p:txBody>
          <a:bodyPr wrap="square">
            <a:spAutoFit/>
          </a:bodyPr>
          <a:lstStyle>
            <a:defPPr>
              <a:defRPr lang="es-PE"/>
            </a:defPPr>
            <a:lvl1pPr algn="ctr">
              <a:defRPr sz="2800" b="1">
                <a:solidFill>
                  <a:srgbClr val="0033CC"/>
                </a:solidFill>
              </a:defRPr>
            </a:lvl1pPr>
          </a:lstStyle>
          <a:p>
            <a:pPr algn="l"/>
            <a:r>
              <a:rPr lang="es-PE" sz="1800" dirty="0">
                <a:solidFill>
                  <a:srgbClr val="FFFFFF"/>
                </a:solidFill>
                <a:latin typeface="Roboto"/>
                <a:ea typeface="Roboto"/>
                <a:cs typeface="Roboto"/>
              </a:rPr>
              <a:t>PERÚ: EMPRESAS FORMALES POR TAMAÑO</a:t>
            </a:r>
          </a:p>
        </p:txBody>
      </p:sp>
    </p:spTree>
    <p:extLst>
      <p:ext uri="{BB962C8B-B14F-4D97-AF65-F5344CB8AC3E}">
        <p14:creationId xmlns:p14="http://schemas.microsoft.com/office/powerpoint/2010/main" val="171901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75;p15"/>
          <p:cNvGrpSpPr/>
          <p:nvPr/>
        </p:nvGrpSpPr>
        <p:grpSpPr>
          <a:xfrm>
            <a:off x="3017583" y="177061"/>
            <a:ext cx="9006397" cy="888660"/>
            <a:chOff x="2046001" y="118050"/>
            <a:chExt cx="7505331" cy="740550"/>
          </a:xfrm>
        </p:grpSpPr>
        <p:sp>
          <p:nvSpPr>
            <p:cNvPr id="3" name="Google Shape;76;p15"/>
            <p:cNvSpPr/>
            <p:nvPr/>
          </p:nvSpPr>
          <p:spPr>
            <a:xfrm>
              <a:off x="2046001" y="201600"/>
              <a:ext cx="7392600" cy="657000"/>
            </a:xfrm>
            <a:prstGeom prst="parallelogram">
              <a:avLst>
                <a:gd name="adj" fmla="val 25288"/>
              </a:avLst>
            </a:prstGeom>
            <a:solidFill>
              <a:srgbClr val="F3F3F3"/>
            </a:solidFill>
            <a:ln>
              <a:noFill/>
            </a:ln>
          </p:spPr>
          <p:txBody>
            <a:bodyPr spcFirstLastPara="1" wrap="square" lIns="109711" tIns="109711" rIns="109711" bIns="109711" anchor="ctr" anchorCtr="0">
              <a:noAutofit/>
            </a:bodyPr>
            <a:lstStyle/>
            <a:p>
              <a:endParaRPr sz="2160"/>
            </a:p>
          </p:txBody>
        </p:sp>
        <p:sp>
          <p:nvSpPr>
            <p:cNvPr id="4" name="Google Shape;77;p15"/>
            <p:cNvSpPr/>
            <p:nvPr/>
          </p:nvSpPr>
          <p:spPr>
            <a:xfrm>
              <a:off x="2158732" y="118050"/>
              <a:ext cx="7392600" cy="657000"/>
            </a:xfrm>
            <a:prstGeom prst="parallelogram">
              <a:avLst>
                <a:gd name="adj" fmla="val 25288"/>
              </a:avLst>
            </a:prstGeom>
            <a:gradFill>
              <a:gsLst>
                <a:gs pos="0">
                  <a:srgbClr val="58AA29"/>
                </a:gs>
                <a:gs pos="100000">
                  <a:srgbClr val="0087AD"/>
                </a:gs>
              </a:gsLst>
              <a:lin ang="2700006" scaled="0"/>
            </a:gradFill>
            <a:ln>
              <a:noFill/>
            </a:ln>
          </p:spPr>
          <p:txBody>
            <a:bodyPr spcFirstLastPara="1" wrap="square" lIns="109711" tIns="109711" rIns="109711" bIns="109711" anchor="ctr" anchorCtr="0">
              <a:noAutofit/>
            </a:bodyPr>
            <a:lstStyle/>
            <a:p>
              <a:endParaRPr sz="2160"/>
            </a:p>
          </p:txBody>
        </p:sp>
      </p:grpSp>
      <p:pic>
        <p:nvPicPr>
          <p:cNvPr id="5" name="Google Shape;74;p15"/>
          <p:cNvPicPr preferRelativeResize="0"/>
          <p:nvPr/>
        </p:nvPicPr>
        <p:blipFill rotWithShape="1">
          <a:blip r:embed="rId2">
            <a:alphaModFix/>
          </a:blip>
          <a:srcRect r="55667" b="52662"/>
          <a:stretch/>
        </p:blipFill>
        <p:spPr>
          <a:xfrm>
            <a:off x="1065091" y="303706"/>
            <a:ext cx="1221120" cy="464311"/>
          </a:xfrm>
          <a:prstGeom prst="rect">
            <a:avLst/>
          </a:prstGeom>
          <a:noFill/>
          <a:ln>
            <a:noFill/>
          </a:ln>
        </p:spPr>
      </p:pic>
      <p:pic>
        <p:nvPicPr>
          <p:cNvPr id="6" name="Imagen 5"/>
          <p:cNvPicPr>
            <a:picLocks noChangeAspect="1"/>
          </p:cNvPicPr>
          <p:nvPr/>
        </p:nvPicPr>
        <p:blipFill rotWithShape="1">
          <a:blip r:embed="rId3">
            <a:extLst>
              <a:ext uri="{28A0092B-C50C-407E-A947-70E740481C1C}">
                <a14:useLocalDpi xmlns:a14="http://schemas.microsoft.com/office/drawing/2010/main" val="0"/>
              </a:ext>
            </a:extLst>
          </a:blip>
          <a:srcRect t="7311" b="8839"/>
          <a:stretch/>
        </p:blipFill>
        <p:spPr>
          <a:xfrm>
            <a:off x="2541043" y="1256678"/>
            <a:ext cx="7082641" cy="4545271"/>
          </a:xfrm>
          <a:prstGeom prst="rect">
            <a:avLst/>
          </a:prstGeom>
        </p:spPr>
      </p:pic>
      <p:sp>
        <p:nvSpPr>
          <p:cNvPr id="8" name="Rectángulo 7"/>
          <p:cNvSpPr/>
          <p:nvPr/>
        </p:nvSpPr>
        <p:spPr>
          <a:xfrm>
            <a:off x="3469493" y="353715"/>
            <a:ext cx="8259633" cy="369332"/>
          </a:xfrm>
          <a:prstGeom prst="rect">
            <a:avLst/>
          </a:prstGeom>
        </p:spPr>
        <p:txBody>
          <a:bodyPr wrap="none">
            <a:spAutoFit/>
          </a:bodyPr>
          <a:lstStyle/>
          <a:p>
            <a:pPr>
              <a:buClr>
                <a:schemeClr val="dk1"/>
              </a:buClr>
              <a:buSzPts val="1100"/>
            </a:pPr>
            <a:r>
              <a:rPr lang="es-PE" b="1" dirty="0">
                <a:solidFill>
                  <a:srgbClr val="FFFFFF"/>
                </a:solidFill>
                <a:latin typeface="Roboto"/>
                <a:ea typeface="Roboto"/>
                <a:cs typeface="Roboto"/>
              </a:rPr>
              <a:t>PERÚ: MERCADO LABORAL SEGÚN CONDICIÓN DE FORMALIDAD, 2019</a:t>
            </a:r>
          </a:p>
        </p:txBody>
      </p:sp>
      <p:sp>
        <p:nvSpPr>
          <p:cNvPr id="9" name="object 16"/>
          <p:cNvSpPr txBox="1"/>
          <p:nvPr/>
        </p:nvSpPr>
        <p:spPr>
          <a:xfrm>
            <a:off x="581314" y="6290609"/>
            <a:ext cx="4438650" cy="338554"/>
          </a:xfrm>
          <a:prstGeom prst="rect">
            <a:avLst/>
          </a:prstGeom>
          <a:noFill/>
          <a:ln>
            <a:noFill/>
          </a:ln>
        </p:spPr>
        <p:txBody>
          <a:bodyPr spcFirstLastPara="1" wrap="square" lIns="109711" tIns="109711" rIns="109711" bIns="109711" anchor="t" anchorCtr="0">
            <a:noAutofit/>
          </a:bodyPr>
          <a:lstStyle>
            <a:defPPr>
              <a:defRPr lang="es-PE"/>
            </a:defPPr>
            <a:lvl1pPr lvl="0">
              <a:defRPr sz="1100" b="1">
                <a:latin typeface="Roboto"/>
                <a:ea typeface="Roboto"/>
                <a:cs typeface="Roboto"/>
              </a:defRPr>
            </a:lvl1pPr>
          </a:lstStyle>
          <a:p>
            <a:r>
              <a:rPr dirty="0"/>
              <a:t>Fuente: </a:t>
            </a:r>
            <a:r>
              <a:rPr lang="it-IT" b="0" dirty="0"/>
              <a:t>INEI-ENAHO, 2018/MTPE-Planilla Electrónica, 2019</a:t>
            </a:r>
            <a:endParaRPr lang="es-PE" b="0" dirty="0"/>
          </a:p>
          <a:p>
            <a:r>
              <a:rPr dirty="0"/>
              <a:t>Elaboración:</a:t>
            </a:r>
            <a:r>
              <a:rPr lang="es-PE" dirty="0"/>
              <a:t> </a:t>
            </a:r>
            <a:r>
              <a:rPr lang="es-PE" b="0" dirty="0"/>
              <a:t>IEES – SNI</a:t>
            </a:r>
            <a:endParaRPr b="0" dirty="0"/>
          </a:p>
        </p:txBody>
      </p:sp>
    </p:spTree>
    <p:extLst>
      <p:ext uri="{BB962C8B-B14F-4D97-AF65-F5344CB8AC3E}">
        <p14:creationId xmlns:p14="http://schemas.microsoft.com/office/powerpoint/2010/main" val="608214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4203664474"/>
              </p:ext>
            </p:extLst>
          </p:nvPr>
        </p:nvGraphicFramePr>
        <p:xfrm>
          <a:off x="1126672" y="1420326"/>
          <a:ext cx="9746716" cy="4456040"/>
        </p:xfrm>
        <a:graphic>
          <a:graphicData uri="http://schemas.openxmlformats.org/drawingml/2006/table">
            <a:tbl>
              <a:tblPr firstRow="1" bandRow="1">
                <a:tableStyleId>{9D7B26C5-4107-4FEC-AEDC-1716B250A1EF}</a:tableStyleId>
              </a:tblPr>
              <a:tblGrid>
                <a:gridCol w="2765653">
                  <a:extLst>
                    <a:ext uri="{9D8B030D-6E8A-4147-A177-3AD203B41FA5}">
                      <a16:colId xmlns:a16="http://schemas.microsoft.com/office/drawing/2014/main" val="20000"/>
                    </a:ext>
                  </a:extLst>
                </a:gridCol>
                <a:gridCol w="1537552">
                  <a:extLst>
                    <a:ext uri="{9D8B030D-6E8A-4147-A177-3AD203B41FA5}">
                      <a16:colId xmlns:a16="http://schemas.microsoft.com/office/drawing/2014/main" val="20001"/>
                    </a:ext>
                  </a:extLst>
                </a:gridCol>
                <a:gridCol w="1418178">
                  <a:extLst>
                    <a:ext uri="{9D8B030D-6E8A-4147-A177-3AD203B41FA5}">
                      <a16:colId xmlns:a16="http://schemas.microsoft.com/office/drawing/2014/main" val="20002"/>
                    </a:ext>
                  </a:extLst>
                </a:gridCol>
                <a:gridCol w="1403853">
                  <a:extLst>
                    <a:ext uri="{9D8B030D-6E8A-4147-A177-3AD203B41FA5}">
                      <a16:colId xmlns:a16="http://schemas.microsoft.com/office/drawing/2014/main" val="20003"/>
                    </a:ext>
                  </a:extLst>
                </a:gridCol>
                <a:gridCol w="1371383">
                  <a:extLst>
                    <a:ext uri="{9D8B030D-6E8A-4147-A177-3AD203B41FA5}">
                      <a16:colId xmlns:a16="http://schemas.microsoft.com/office/drawing/2014/main" val="20004"/>
                    </a:ext>
                  </a:extLst>
                </a:gridCol>
                <a:gridCol w="1250097">
                  <a:extLst>
                    <a:ext uri="{9D8B030D-6E8A-4147-A177-3AD203B41FA5}">
                      <a16:colId xmlns:a16="http://schemas.microsoft.com/office/drawing/2014/main" val="20005"/>
                    </a:ext>
                  </a:extLst>
                </a:gridCol>
              </a:tblGrid>
              <a:tr h="662459">
                <a:tc>
                  <a:txBody>
                    <a:bodyPr/>
                    <a:lstStyle/>
                    <a:p>
                      <a:pPr algn="ctr"/>
                      <a:r>
                        <a:rPr lang="es-PE" dirty="0"/>
                        <a:t>Tamaño</a:t>
                      </a:r>
                      <a:r>
                        <a:rPr lang="es-PE" baseline="0" dirty="0"/>
                        <a:t> de empresa</a:t>
                      </a:r>
                      <a:endParaRPr lang="es-PE" dirty="0">
                        <a:solidFill>
                          <a:schemeClr val="tx1"/>
                        </a:solidFill>
                      </a:endParaRPr>
                    </a:p>
                  </a:txBody>
                  <a:tcPr anchor="ctr"/>
                </a:tc>
                <a:tc>
                  <a:txBody>
                    <a:bodyPr/>
                    <a:lstStyle/>
                    <a:p>
                      <a:pPr algn="ctr"/>
                      <a:r>
                        <a:rPr lang="es-PE" dirty="0"/>
                        <a:t>2014</a:t>
                      </a:r>
                      <a:endParaRPr lang="es-PE" dirty="0">
                        <a:solidFill>
                          <a:schemeClr val="tx1"/>
                        </a:solidFill>
                      </a:endParaRPr>
                    </a:p>
                  </a:txBody>
                  <a:tcPr anchor="ctr"/>
                </a:tc>
                <a:tc>
                  <a:txBody>
                    <a:bodyPr/>
                    <a:lstStyle/>
                    <a:p>
                      <a:pPr algn="ctr"/>
                      <a:r>
                        <a:rPr lang="es-PE" dirty="0"/>
                        <a:t>2015</a:t>
                      </a:r>
                      <a:endParaRPr lang="es-PE" dirty="0">
                        <a:solidFill>
                          <a:schemeClr val="tx1"/>
                        </a:solidFill>
                      </a:endParaRPr>
                    </a:p>
                  </a:txBody>
                  <a:tcPr anchor="ctr"/>
                </a:tc>
                <a:tc>
                  <a:txBody>
                    <a:bodyPr/>
                    <a:lstStyle/>
                    <a:p>
                      <a:pPr algn="ctr"/>
                      <a:r>
                        <a:rPr lang="es-PE" dirty="0"/>
                        <a:t>2016</a:t>
                      </a:r>
                      <a:endParaRPr lang="es-PE" dirty="0">
                        <a:solidFill>
                          <a:schemeClr val="tx1"/>
                        </a:solidFill>
                      </a:endParaRPr>
                    </a:p>
                  </a:txBody>
                  <a:tcPr anchor="ctr"/>
                </a:tc>
                <a:tc>
                  <a:txBody>
                    <a:bodyPr/>
                    <a:lstStyle/>
                    <a:p>
                      <a:pPr algn="ctr"/>
                      <a:r>
                        <a:rPr lang="es-PE" dirty="0"/>
                        <a:t>2017</a:t>
                      </a:r>
                      <a:endParaRPr lang="es-PE" dirty="0">
                        <a:solidFill>
                          <a:schemeClr val="tx1"/>
                        </a:solidFill>
                      </a:endParaRPr>
                    </a:p>
                  </a:txBody>
                  <a:tcPr anchor="ctr"/>
                </a:tc>
                <a:tc>
                  <a:txBody>
                    <a:bodyPr/>
                    <a:lstStyle/>
                    <a:p>
                      <a:pPr algn="ctr"/>
                      <a:r>
                        <a:rPr lang="es-PE" dirty="0"/>
                        <a:t>2018</a:t>
                      </a:r>
                      <a:endParaRPr lang="es-PE" dirty="0">
                        <a:solidFill>
                          <a:schemeClr val="tx1"/>
                        </a:solidFill>
                      </a:endParaRPr>
                    </a:p>
                  </a:txBody>
                  <a:tcPr anchor="ctr"/>
                </a:tc>
                <a:extLst>
                  <a:ext uri="{0D108BD9-81ED-4DB2-BD59-A6C34878D82A}">
                    <a16:rowId xmlns:a16="http://schemas.microsoft.com/office/drawing/2014/main" val="10000"/>
                  </a:ext>
                </a:extLst>
              </a:tr>
              <a:tr h="614907">
                <a:tc>
                  <a:txBody>
                    <a:bodyPr/>
                    <a:lstStyle/>
                    <a:p>
                      <a:r>
                        <a:rPr lang="es-PE" dirty="0"/>
                        <a:t>De</a:t>
                      </a:r>
                      <a:r>
                        <a:rPr lang="es-PE" baseline="0" dirty="0"/>
                        <a:t> 1 a 5 trabajadores</a:t>
                      </a:r>
                      <a:endParaRPr lang="es-PE" b="1" dirty="0"/>
                    </a:p>
                  </a:txBody>
                  <a:tcPr anchor="ctr"/>
                </a:tc>
                <a:tc>
                  <a:txBody>
                    <a:bodyPr/>
                    <a:lstStyle/>
                    <a:p>
                      <a:pPr algn="ctr"/>
                      <a:r>
                        <a:rPr lang="es-PE" dirty="0"/>
                        <a:t>90,2</a:t>
                      </a:r>
                      <a:endParaRPr lang="es-PE" b="0" dirty="0"/>
                    </a:p>
                  </a:txBody>
                  <a:tcPr anchor="ctr"/>
                </a:tc>
                <a:tc>
                  <a:txBody>
                    <a:bodyPr/>
                    <a:lstStyle/>
                    <a:p>
                      <a:pPr algn="ctr"/>
                      <a:r>
                        <a:rPr lang="es-PE" dirty="0"/>
                        <a:t>90,3</a:t>
                      </a:r>
                    </a:p>
                  </a:txBody>
                  <a:tcPr anchor="ctr"/>
                </a:tc>
                <a:tc>
                  <a:txBody>
                    <a:bodyPr/>
                    <a:lstStyle/>
                    <a:p>
                      <a:pPr algn="ctr"/>
                      <a:r>
                        <a:rPr lang="es-PE" dirty="0"/>
                        <a:t>88,6</a:t>
                      </a:r>
                      <a:endParaRPr lang="es-PE" b="0" dirty="0"/>
                    </a:p>
                  </a:txBody>
                  <a:tcPr anchor="ctr"/>
                </a:tc>
                <a:tc>
                  <a:txBody>
                    <a:bodyPr/>
                    <a:lstStyle/>
                    <a:p>
                      <a:pPr algn="ctr"/>
                      <a:r>
                        <a:rPr lang="es-PE" dirty="0"/>
                        <a:t>89,1</a:t>
                      </a:r>
                      <a:endParaRPr lang="es-PE" b="0" dirty="0"/>
                    </a:p>
                  </a:txBody>
                  <a:tcPr anchor="ctr"/>
                </a:tc>
                <a:tc>
                  <a:txBody>
                    <a:bodyPr/>
                    <a:lstStyle/>
                    <a:p>
                      <a:pPr algn="ctr"/>
                      <a:r>
                        <a:rPr lang="es-PE" dirty="0"/>
                        <a:t>90,0</a:t>
                      </a:r>
                      <a:endParaRPr lang="es-PE" b="0" dirty="0"/>
                    </a:p>
                  </a:txBody>
                  <a:tcPr anchor="ctr"/>
                </a:tc>
                <a:extLst>
                  <a:ext uri="{0D108BD9-81ED-4DB2-BD59-A6C34878D82A}">
                    <a16:rowId xmlns:a16="http://schemas.microsoft.com/office/drawing/2014/main" val="10001"/>
                  </a:ext>
                </a:extLst>
              </a:tr>
              <a:tr h="621930">
                <a:tc>
                  <a:txBody>
                    <a:bodyPr/>
                    <a:lstStyle/>
                    <a:p>
                      <a:r>
                        <a:rPr lang="es-PE" dirty="0"/>
                        <a:t>De 6 a 10 trabajadores</a:t>
                      </a:r>
                      <a:endParaRPr lang="es-PE" b="1" dirty="0"/>
                    </a:p>
                  </a:txBody>
                  <a:tcPr anchor="ctr"/>
                </a:tc>
                <a:tc>
                  <a:txBody>
                    <a:bodyPr/>
                    <a:lstStyle/>
                    <a:p>
                      <a:pPr algn="ctr"/>
                      <a:r>
                        <a:rPr lang="es-PE" dirty="0"/>
                        <a:t>84,1</a:t>
                      </a:r>
                      <a:endParaRPr lang="es-PE" b="0" dirty="0"/>
                    </a:p>
                  </a:txBody>
                  <a:tcPr anchor="ctr"/>
                </a:tc>
                <a:tc>
                  <a:txBody>
                    <a:bodyPr/>
                    <a:lstStyle/>
                    <a:p>
                      <a:pPr algn="ctr"/>
                      <a:r>
                        <a:rPr lang="es-PE" dirty="0"/>
                        <a:t>84,8</a:t>
                      </a:r>
                    </a:p>
                  </a:txBody>
                  <a:tcPr anchor="ctr"/>
                </a:tc>
                <a:tc>
                  <a:txBody>
                    <a:bodyPr/>
                    <a:lstStyle/>
                    <a:p>
                      <a:pPr algn="ctr"/>
                      <a:r>
                        <a:rPr lang="es-PE" dirty="0"/>
                        <a:t>84,4</a:t>
                      </a:r>
                      <a:endParaRPr lang="es-PE" b="0" dirty="0"/>
                    </a:p>
                  </a:txBody>
                  <a:tcPr anchor="ctr"/>
                </a:tc>
                <a:tc>
                  <a:txBody>
                    <a:bodyPr/>
                    <a:lstStyle/>
                    <a:p>
                      <a:pPr algn="ctr"/>
                      <a:r>
                        <a:rPr lang="es-PE" dirty="0"/>
                        <a:t>82,8</a:t>
                      </a:r>
                      <a:endParaRPr lang="es-PE" b="0" dirty="0"/>
                    </a:p>
                  </a:txBody>
                  <a:tcPr anchor="ctr"/>
                </a:tc>
                <a:tc>
                  <a:txBody>
                    <a:bodyPr/>
                    <a:lstStyle/>
                    <a:p>
                      <a:pPr algn="ctr"/>
                      <a:r>
                        <a:rPr lang="es-PE" dirty="0"/>
                        <a:t>80,6</a:t>
                      </a:r>
                      <a:endParaRPr lang="es-PE" b="0" dirty="0"/>
                    </a:p>
                  </a:txBody>
                  <a:tcPr anchor="ctr"/>
                </a:tc>
                <a:extLst>
                  <a:ext uri="{0D108BD9-81ED-4DB2-BD59-A6C34878D82A}">
                    <a16:rowId xmlns:a16="http://schemas.microsoft.com/office/drawing/2014/main" val="10002"/>
                  </a:ext>
                </a:extLst>
              </a:tr>
              <a:tr h="663921">
                <a:tc>
                  <a:txBody>
                    <a:bodyPr/>
                    <a:lstStyle/>
                    <a:p>
                      <a:r>
                        <a:rPr lang="es-PE" dirty="0"/>
                        <a:t>De 11 a 20 trabajadores</a:t>
                      </a:r>
                      <a:endParaRPr lang="es-PE" b="1" dirty="0"/>
                    </a:p>
                  </a:txBody>
                  <a:tcPr anchor="ctr"/>
                </a:tc>
                <a:tc>
                  <a:txBody>
                    <a:bodyPr/>
                    <a:lstStyle/>
                    <a:p>
                      <a:pPr algn="ctr"/>
                      <a:r>
                        <a:rPr lang="es-PE" dirty="0"/>
                        <a:t>67,6</a:t>
                      </a:r>
                      <a:endParaRPr lang="es-PE" b="0" dirty="0"/>
                    </a:p>
                  </a:txBody>
                  <a:tcPr anchor="ctr"/>
                </a:tc>
                <a:tc>
                  <a:txBody>
                    <a:bodyPr/>
                    <a:lstStyle/>
                    <a:p>
                      <a:pPr algn="ctr"/>
                      <a:r>
                        <a:rPr lang="es-PE" dirty="0"/>
                        <a:t>62,8</a:t>
                      </a:r>
                    </a:p>
                  </a:txBody>
                  <a:tcPr anchor="ctr"/>
                </a:tc>
                <a:tc>
                  <a:txBody>
                    <a:bodyPr/>
                    <a:lstStyle/>
                    <a:p>
                      <a:pPr algn="ctr"/>
                      <a:r>
                        <a:rPr lang="es-PE" dirty="0"/>
                        <a:t>65,4</a:t>
                      </a:r>
                      <a:endParaRPr lang="es-PE" b="0" dirty="0"/>
                    </a:p>
                  </a:txBody>
                  <a:tcPr anchor="ctr"/>
                </a:tc>
                <a:tc>
                  <a:txBody>
                    <a:bodyPr/>
                    <a:lstStyle/>
                    <a:p>
                      <a:pPr algn="ctr"/>
                      <a:r>
                        <a:rPr lang="es-PE" dirty="0"/>
                        <a:t>62,4</a:t>
                      </a:r>
                      <a:endParaRPr lang="es-PE" b="0" dirty="0"/>
                    </a:p>
                  </a:txBody>
                  <a:tcPr anchor="ctr"/>
                </a:tc>
                <a:tc>
                  <a:txBody>
                    <a:bodyPr/>
                    <a:lstStyle/>
                    <a:p>
                      <a:pPr algn="ctr"/>
                      <a:r>
                        <a:rPr lang="es-PE" dirty="0"/>
                        <a:t>62,2</a:t>
                      </a:r>
                      <a:endParaRPr lang="es-PE" b="0" dirty="0"/>
                    </a:p>
                  </a:txBody>
                  <a:tcPr anchor="ctr"/>
                </a:tc>
                <a:extLst>
                  <a:ext uri="{0D108BD9-81ED-4DB2-BD59-A6C34878D82A}">
                    <a16:rowId xmlns:a16="http://schemas.microsoft.com/office/drawing/2014/main" val="10003"/>
                  </a:ext>
                </a:extLst>
              </a:tr>
              <a:tr h="676009">
                <a:tc>
                  <a:txBody>
                    <a:bodyPr/>
                    <a:lstStyle/>
                    <a:p>
                      <a:r>
                        <a:rPr lang="es-PE" dirty="0"/>
                        <a:t>De 21 a 50 trabajadores</a:t>
                      </a:r>
                      <a:endParaRPr lang="es-PE" b="1" dirty="0"/>
                    </a:p>
                  </a:txBody>
                  <a:tcPr anchor="ctr"/>
                </a:tc>
                <a:tc>
                  <a:txBody>
                    <a:bodyPr/>
                    <a:lstStyle/>
                    <a:p>
                      <a:pPr algn="ctr"/>
                      <a:r>
                        <a:rPr lang="es-PE" dirty="0"/>
                        <a:t>51,3</a:t>
                      </a:r>
                      <a:endParaRPr lang="es-PE" b="0" dirty="0"/>
                    </a:p>
                  </a:txBody>
                  <a:tcPr anchor="ctr"/>
                </a:tc>
                <a:tc>
                  <a:txBody>
                    <a:bodyPr/>
                    <a:lstStyle/>
                    <a:p>
                      <a:pPr algn="ctr"/>
                      <a:r>
                        <a:rPr lang="es-PE" dirty="0"/>
                        <a:t>49,7</a:t>
                      </a:r>
                    </a:p>
                  </a:txBody>
                  <a:tcPr anchor="ctr"/>
                </a:tc>
                <a:tc>
                  <a:txBody>
                    <a:bodyPr/>
                    <a:lstStyle/>
                    <a:p>
                      <a:pPr algn="ctr"/>
                      <a:r>
                        <a:rPr lang="es-PE" dirty="0"/>
                        <a:t>47,6</a:t>
                      </a:r>
                      <a:endParaRPr lang="es-PE" b="0" dirty="0"/>
                    </a:p>
                  </a:txBody>
                  <a:tcPr anchor="ctr"/>
                </a:tc>
                <a:tc>
                  <a:txBody>
                    <a:bodyPr/>
                    <a:lstStyle/>
                    <a:p>
                      <a:pPr algn="ctr"/>
                      <a:r>
                        <a:rPr lang="es-PE" dirty="0"/>
                        <a:t>45,6</a:t>
                      </a:r>
                      <a:endParaRPr lang="es-PE" b="0" dirty="0"/>
                    </a:p>
                  </a:txBody>
                  <a:tcPr anchor="ctr"/>
                </a:tc>
                <a:tc>
                  <a:txBody>
                    <a:bodyPr/>
                    <a:lstStyle/>
                    <a:p>
                      <a:pPr algn="ctr"/>
                      <a:r>
                        <a:rPr lang="es-PE" dirty="0"/>
                        <a:t>44,1</a:t>
                      </a:r>
                      <a:endParaRPr lang="es-PE" b="0" dirty="0"/>
                    </a:p>
                  </a:txBody>
                  <a:tcPr anchor="ctr"/>
                </a:tc>
                <a:extLst>
                  <a:ext uri="{0D108BD9-81ED-4DB2-BD59-A6C34878D82A}">
                    <a16:rowId xmlns:a16="http://schemas.microsoft.com/office/drawing/2014/main" val="10004"/>
                  </a:ext>
                </a:extLst>
              </a:tr>
              <a:tr h="608407">
                <a:tc>
                  <a:txBody>
                    <a:bodyPr/>
                    <a:lstStyle/>
                    <a:p>
                      <a:r>
                        <a:rPr lang="es-PE" dirty="0"/>
                        <a:t>De</a:t>
                      </a:r>
                      <a:r>
                        <a:rPr lang="es-PE" baseline="0" dirty="0"/>
                        <a:t> 51 a 100 trabajadores</a:t>
                      </a:r>
                      <a:endParaRPr lang="es-PE" b="1" dirty="0"/>
                    </a:p>
                  </a:txBody>
                  <a:tcPr anchor="ctr"/>
                </a:tc>
                <a:tc>
                  <a:txBody>
                    <a:bodyPr/>
                    <a:lstStyle/>
                    <a:p>
                      <a:pPr algn="ctr"/>
                      <a:r>
                        <a:rPr lang="es-PE" dirty="0"/>
                        <a:t>35,8</a:t>
                      </a:r>
                      <a:endParaRPr lang="es-PE" b="0" dirty="0"/>
                    </a:p>
                  </a:txBody>
                  <a:tcPr anchor="ctr"/>
                </a:tc>
                <a:tc>
                  <a:txBody>
                    <a:bodyPr/>
                    <a:lstStyle/>
                    <a:p>
                      <a:pPr algn="ctr"/>
                      <a:r>
                        <a:rPr lang="es-PE" dirty="0"/>
                        <a:t>36,5</a:t>
                      </a:r>
                    </a:p>
                  </a:txBody>
                  <a:tcPr anchor="ctr"/>
                </a:tc>
                <a:tc>
                  <a:txBody>
                    <a:bodyPr/>
                    <a:lstStyle/>
                    <a:p>
                      <a:pPr algn="ctr"/>
                      <a:r>
                        <a:rPr lang="es-PE" dirty="0"/>
                        <a:t>32,8</a:t>
                      </a:r>
                      <a:endParaRPr lang="es-PE" b="0" dirty="0"/>
                    </a:p>
                  </a:txBody>
                  <a:tcPr anchor="ctr"/>
                </a:tc>
                <a:tc>
                  <a:txBody>
                    <a:bodyPr/>
                    <a:lstStyle/>
                    <a:p>
                      <a:pPr algn="ctr"/>
                      <a:r>
                        <a:rPr lang="es-PE" dirty="0"/>
                        <a:t>34,6</a:t>
                      </a:r>
                      <a:endParaRPr lang="es-PE" b="0" dirty="0"/>
                    </a:p>
                  </a:txBody>
                  <a:tcPr anchor="ctr"/>
                </a:tc>
                <a:tc>
                  <a:txBody>
                    <a:bodyPr/>
                    <a:lstStyle/>
                    <a:p>
                      <a:pPr algn="ctr"/>
                      <a:r>
                        <a:rPr lang="es-PE" dirty="0"/>
                        <a:t>33,1</a:t>
                      </a:r>
                      <a:endParaRPr lang="es-PE" b="0" dirty="0"/>
                    </a:p>
                  </a:txBody>
                  <a:tcPr anchor="ctr"/>
                </a:tc>
                <a:extLst>
                  <a:ext uri="{0D108BD9-81ED-4DB2-BD59-A6C34878D82A}">
                    <a16:rowId xmlns:a16="http://schemas.microsoft.com/office/drawing/2014/main" val="10005"/>
                  </a:ext>
                </a:extLst>
              </a:tr>
              <a:tr h="608407">
                <a:tc>
                  <a:txBody>
                    <a:bodyPr/>
                    <a:lstStyle/>
                    <a:p>
                      <a:r>
                        <a:rPr lang="es-PE" dirty="0"/>
                        <a:t>Más de 100 trabajadores</a:t>
                      </a:r>
                      <a:endParaRPr lang="es-PE" b="1" dirty="0"/>
                    </a:p>
                  </a:txBody>
                  <a:tcPr anchor="ctr"/>
                </a:tc>
                <a:tc>
                  <a:txBody>
                    <a:bodyPr/>
                    <a:lstStyle/>
                    <a:p>
                      <a:pPr algn="ctr"/>
                      <a:r>
                        <a:rPr lang="es-PE" dirty="0"/>
                        <a:t>21,3</a:t>
                      </a:r>
                      <a:endParaRPr lang="es-PE" b="0" dirty="0"/>
                    </a:p>
                  </a:txBody>
                  <a:tcPr anchor="ctr"/>
                </a:tc>
                <a:tc>
                  <a:txBody>
                    <a:bodyPr/>
                    <a:lstStyle/>
                    <a:p>
                      <a:pPr algn="ctr"/>
                      <a:r>
                        <a:rPr lang="es-PE" dirty="0"/>
                        <a:t>21,5</a:t>
                      </a:r>
                    </a:p>
                  </a:txBody>
                  <a:tcPr anchor="ctr"/>
                </a:tc>
                <a:tc>
                  <a:txBody>
                    <a:bodyPr/>
                    <a:lstStyle/>
                    <a:p>
                      <a:pPr algn="ctr"/>
                      <a:r>
                        <a:rPr lang="es-PE" dirty="0"/>
                        <a:t>21,4</a:t>
                      </a:r>
                      <a:endParaRPr lang="es-PE" b="0" dirty="0"/>
                    </a:p>
                  </a:txBody>
                  <a:tcPr anchor="ctr"/>
                </a:tc>
                <a:tc>
                  <a:txBody>
                    <a:bodyPr/>
                    <a:lstStyle/>
                    <a:p>
                      <a:pPr algn="ctr"/>
                      <a:r>
                        <a:rPr lang="es-PE" dirty="0"/>
                        <a:t>21,0</a:t>
                      </a:r>
                      <a:endParaRPr lang="es-PE" b="0" dirty="0"/>
                    </a:p>
                  </a:txBody>
                  <a:tcPr anchor="ctr"/>
                </a:tc>
                <a:tc>
                  <a:txBody>
                    <a:bodyPr/>
                    <a:lstStyle/>
                    <a:p>
                      <a:pPr algn="ctr"/>
                      <a:r>
                        <a:rPr lang="es-PE" dirty="0"/>
                        <a:t>17,3</a:t>
                      </a:r>
                      <a:endParaRPr lang="es-PE" b="0" dirty="0"/>
                    </a:p>
                  </a:txBody>
                  <a:tcPr anchor="ctr"/>
                </a:tc>
                <a:extLst>
                  <a:ext uri="{0D108BD9-81ED-4DB2-BD59-A6C34878D82A}">
                    <a16:rowId xmlns:a16="http://schemas.microsoft.com/office/drawing/2014/main" val="10006"/>
                  </a:ext>
                </a:extLst>
              </a:tr>
            </a:tbl>
          </a:graphicData>
        </a:graphic>
      </p:graphicFrame>
      <p:sp>
        <p:nvSpPr>
          <p:cNvPr id="2" name="Elipse 1"/>
          <p:cNvSpPr/>
          <p:nvPr/>
        </p:nvSpPr>
        <p:spPr>
          <a:xfrm>
            <a:off x="9667112" y="2061587"/>
            <a:ext cx="1089212" cy="185569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73387" y="5876365"/>
            <a:ext cx="1202073" cy="981635"/>
          </a:xfrm>
          <a:prstGeom prst="rect">
            <a:avLst/>
          </a:prstGeom>
        </p:spPr>
      </p:pic>
      <p:grpSp>
        <p:nvGrpSpPr>
          <p:cNvPr id="7" name="Google Shape;75;p15"/>
          <p:cNvGrpSpPr/>
          <p:nvPr/>
        </p:nvGrpSpPr>
        <p:grpSpPr>
          <a:xfrm>
            <a:off x="3017583" y="177061"/>
            <a:ext cx="9006397" cy="888660"/>
            <a:chOff x="2046001" y="118050"/>
            <a:chExt cx="7505331" cy="740550"/>
          </a:xfrm>
        </p:grpSpPr>
        <p:sp>
          <p:nvSpPr>
            <p:cNvPr id="8" name="Google Shape;76;p15"/>
            <p:cNvSpPr/>
            <p:nvPr/>
          </p:nvSpPr>
          <p:spPr>
            <a:xfrm>
              <a:off x="2046001" y="201600"/>
              <a:ext cx="7392600" cy="657000"/>
            </a:xfrm>
            <a:prstGeom prst="parallelogram">
              <a:avLst>
                <a:gd name="adj" fmla="val 25288"/>
              </a:avLst>
            </a:prstGeom>
            <a:solidFill>
              <a:srgbClr val="F3F3F3"/>
            </a:solidFill>
            <a:ln>
              <a:noFill/>
            </a:ln>
          </p:spPr>
          <p:txBody>
            <a:bodyPr spcFirstLastPara="1" wrap="square" lIns="109711" tIns="109711" rIns="109711" bIns="109711" anchor="ctr" anchorCtr="0">
              <a:noAutofit/>
            </a:bodyPr>
            <a:lstStyle/>
            <a:p>
              <a:endParaRPr sz="2160"/>
            </a:p>
          </p:txBody>
        </p:sp>
        <p:sp>
          <p:nvSpPr>
            <p:cNvPr id="9" name="Google Shape;77;p15"/>
            <p:cNvSpPr/>
            <p:nvPr/>
          </p:nvSpPr>
          <p:spPr>
            <a:xfrm>
              <a:off x="2158732" y="118050"/>
              <a:ext cx="7392600" cy="657000"/>
            </a:xfrm>
            <a:prstGeom prst="parallelogram">
              <a:avLst>
                <a:gd name="adj" fmla="val 25288"/>
              </a:avLst>
            </a:prstGeom>
            <a:gradFill>
              <a:gsLst>
                <a:gs pos="0">
                  <a:srgbClr val="58AA29"/>
                </a:gs>
                <a:gs pos="100000">
                  <a:srgbClr val="0087AD"/>
                </a:gs>
              </a:gsLst>
              <a:lin ang="2700006" scaled="0"/>
            </a:gradFill>
            <a:ln>
              <a:noFill/>
            </a:ln>
          </p:spPr>
          <p:txBody>
            <a:bodyPr spcFirstLastPara="1" wrap="square" lIns="109711" tIns="109711" rIns="109711" bIns="109711" anchor="ctr" anchorCtr="0">
              <a:noAutofit/>
            </a:bodyPr>
            <a:lstStyle/>
            <a:p>
              <a:endParaRPr sz="2160"/>
            </a:p>
          </p:txBody>
        </p:sp>
      </p:grpSp>
      <p:pic>
        <p:nvPicPr>
          <p:cNvPr id="10" name="Google Shape;74;p15"/>
          <p:cNvPicPr preferRelativeResize="0"/>
          <p:nvPr/>
        </p:nvPicPr>
        <p:blipFill rotWithShape="1">
          <a:blip r:embed="rId3">
            <a:alphaModFix/>
          </a:blip>
          <a:srcRect r="55667" b="52662"/>
          <a:stretch/>
        </p:blipFill>
        <p:spPr>
          <a:xfrm>
            <a:off x="1065091" y="303706"/>
            <a:ext cx="1221120" cy="464311"/>
          </a:xfrm>
          <a:prstGeom prst="rect">
            <a:avLst/>
          </a:prstGeom>
          <a:noFill/>
          <a:ln>
            <a:noFill/>
          </a:ln>
        </p:spPr>
      </p:pic>
      <p:sp>
        <p:nvSpPr>
          <p:cNvPr id="5" name="CuadroTexto 4"/>
          <p:cNvSpPr txBox="1"/>
          <p:nvPr/>
        </p:nvSpPr>
        <p:spPr>
          <a:xfrm>
            <a:off x="3417758" y="212695"/>
            <a:ext cx="8214609" cy="646331"/>
          </a:xfrm>
          <a:prstGeom prst="rect">
            <a:avLst/>
          </a:prstGeom>
          <a:noFill/>
        </p:spPr>
        <p:txBody>
          <a:bodyPr wrap="square" rtlCol="0">
            <a:spAutoFit/>
          </a:bodyPr>
          <a:lstStyle/>
          <a:p>
            <a:pPr>
              <a:buClr>
                <a:schemeClr val="dk1"/>
              </a:buClr>
              <a:buSzPts val="1100"/>
            </a:pPr>
            <a:r>
              <a:rPr lang="es-PE" b="1" dirty="0">
                <a:solidFill>
                  <a:srgbClr val="FFFFFF"/>
                </a:solidFill>
                <a:latin typeface="Roboto"/>
                <a:ea typeface="Roboto"/>
                <a:cs typeface="Roboto"/>
              </a:rPr>
              <a:t>PERÚ: TASA DE EMPLEO INFORMAL SEGÚN TAMAÑO DE EMPRESA</a:t>
            </a:r>
          </a:p>
          <a:p>
            <a:pPr>
              <a:buClr>
                <a:schemeClr val="dk1"/>
              </a:buClr>
              <a:buSzPts val="1100"/>
            </a:pPr>
            <a:r>
              <a:rPr lang="es-PE" b="1" dirty="0">
                <a:solidFill>
                  <a:srgbClr val="FFFFFF"/>
                </a:solidFill>
                <a:latin typeface="Roboto"/>
                <a:ea typeface="Roboto"/>
                <a:cs typeface="Roboto"/>
              </a:rPr>
              <a:t>(Porcentaje)</a:t>
            </a:r>
          </a:p>
        </p:txBody>
      </p:sp>
      <p:sp>
        <p:nvSpPr>
          <p:cNvPr id="11" name="object 16"/>
          <p:cNvSpPr txBox="1"/>
          <p:nvPr/>
        </p:nvSpPr>
        <p:spPr>
          <a:xfrm>
            <a:off x="581314" y="6290609"/>
            <a:ext cx="4438650" cy="338554"/>
          </a:xfrm>
          <a:prstGeom prst="rect">
            <a:avLst/>
          </a:prstGeom>
          <a:noFill/>
          <a:ln>
            <a:noFill/>
          </a:ln>
        </p:spPr>
        <p:txBody>
          <a:bodyPr spcFirstLastPara="1" wrap="square" lIns="109711" tIns="109711" rIns="109711" bIns="109711" anchor="t" anchorCtr="0">
            <a:noAutofit/>
          </a:bodyPr>
          <a:lstStyle>
            <a:defPPr>
              <a:defRPr lang="es-PE"/>
            </a:defPPr>
            <a:lvl1pPr lvl="0">
              <a:defRPr sz="1100" b="1">
                <a:latin typeface="Roboto"/>
                <a:ea typeface="Roboto"/>
                <a:cs typeface="Roboto"/>
              </a:defRPr>
            </a:lvl1pPr>
          </a:lstStyle>
          <a:p>
            <a:r>
              <a:rPr dirty="0"/>
              <a:t>Fuente: </a:t>
            </a:r>
            <a:r>
              <a:rPr lang="it-IT" b="0" dirty="0"/>
              <a:t>INEI-ENAHO</a:t>
            </a:r>
            <a:endParaRPr lang="es-PE" b="0" dirty="0"/>
          </a:p>
          <a:p>
            <a:r>
              <a:rPr dirty="0"/>
              <a:t>Elaboración:</a:t>
            </a:r>
            <a:r>
              <a:rPr lang="es-PE" dirty="0"/>
              <a:t> </a:t>
            </a:r>
            <a:r>
              <a:rPr lang="es-PE" b="0" dirty="0"/>
              <a:t>IEES – SNI</a:t>
            </a:r>
            <a:endParaRPr b="0" dirty="0"/>
          </a:p>
        </p:txBody>
      </p:sp>
    </p:spTree>
    <p:extLst>
      <p:ext uri="{BB962C8B-B14F-4D97-AF65-F5344CB8AC3E}">
        <p14:creationId xmlns:p14="http://schemas.microsoft.com/office/powerpoint/2010/main" val="113201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4BFCA-FEF0-46E1-88B6-EB531713F55E}"/>
              </a:ext>
            </a:extLst>
          </p:cNvPr>
          <p:cNvSpPr>
            <a:spLocks noGrp="1"/>
          </p:cNvSpPr>
          <p:nvPr>
            <p:ph type="title"/>
          </p:nvPr>
        </p:nvSpPr>
        <p:spPr>
          <a:xfrm>
            <a:off x="838200" y="924910"/>
            <a:ext cx="10515600" cy="765778"/>
          </a:xfrm>
        </p:spPr>
        <p:txBody>
          <a:bodyPr>
            <a:normAutofit fontScale="90000"/>
          </a:bodyPr>
          <a:lstStyle/>
          <a:p>
            <a:pPr algn="ctr"/>
            <a:r>
              <a:rPr lang="es-419" sz="3600" b="1" dirty="0"/>
              <a:t>TEMAS PRIORITARIOS PARA EL DESARROLLO Y APOYO A LAS MICRO Y PEQUEÑAS EMPRESAS</a:t>
            </a:r>
            <a:br>
              <a:rPr lang="es-419" dirty="0"/>
            </a:br>
            <a:endParaRPr lang="pt-BR" dirty="0"/>
          </a:p>
        </p:txBody>
      </p:sp>
      <p:sp>
        <p:nvSpPr>
          <p:cNvPr id="3" name="Espaço Reservado para Conteúdo 2">
            <a:extLst>
              <a:ext uri="{FF2B5EF4-FFF2-40B4-BE49-F238E27FC236}">
                <a16:creationId xmlns:a16="http://schemas.microsoft.com/office/drawing/2014/main" id="{626E1B8E-DC56-465B-83B9-89788E4FE4EE}"/>
              </a:ext>
            </a:extLst>
          </p:cNvPr>
          <p:cNvSpPr>
            <a:spLocks noGrp="1"/>
          </p:cNvSpPr>
          <p:nvPr>
            <p:ph idx="1"/>
          </p:nvPr>
        </p:nvSpPr>
        <p:spPr/>
        <p:txBody>
          <a:bodyPr>
            <a:normAutofit fontScale="85000" lnSpcReduction="20000"/>
          </a:bodyPr>
          <a:lstStyle/>
          <a:p>
            <a:r>
              <a:rPr lang="es-419" dirty="0"/>
              <a:t>La crisis generada por la cuarentena afecta duramente a la demanda y a la oferta. Las Pymes serán fuertemente afectadas. Esto es como la severa crisis que afecto a las Pymes con el niño costero en el norte en el 2017 en donde gran parte de ellas desaparecieron. Hoy este fenómeno se estará dando en todo el país. A menos que corrijan los errores que se cometieron en este sector.</a:t>
            </a:r>
          </a:p>
          <a:p>
            <a:r>
              <a:rPr lang="es-419" dirty="0"/>
              <a:t>Debemos impedir la quiebra masiva de estas pequeñas unidades económicas, 2.3 millones de micro y pequeñas empresas formales y el desempleo generalizado de  12.5 millones de peruanos sumidos en la informalidad. Es de conocimiento nuestro y del Gobierno a través de </a:t>
            </a:r>
            <a:r>
              <a:rPr lang="es-419" dirty="0" err="1"/>
              <a:t>Sunat</a:t>
            </a:r>
            <a:r>
              <a:rPr lang="es-419" dirty="0"/>
              <a:t> y el Ministerio de Trabajo que existe mas de 1.9 millones de estas pequeñas empresas que no declaran ningún trabajador y como consta en la planilla SUNAT solo hay 350,000 empresas. </a:t>
            </a:r>
          </a:p>
          <a:p>
            <a:r>
              <a:rPr lang="es-419" dirty="0"/>
              <a:t>Sino recuperamos a estas empresas la demanda y la recuperación económica será difícil de alcanzar con perdida económica irreparable</a:t>
            </a:r>
            <a:r>
              <a:rPr lang="es-419" b="1" dirty="0"/>
              <a:t>. Congresistas estos son los temas prioritarios a resolver en la pequeña y micro empresa</a:t>
            </a:r>
            <a:endParaRPr lang="pt-BR" dirty="0"/>
          </a:p>
        </p:txBody>
      </p:sp>
    </p:spTree>
    <p:extLst>
      <p:ext uri="{BB962C8B-B14F-4D97-AF65-F5344CB8AC3E}">
        <p14:creationId xmlns:p14="http://schemas.microsoft.com/office/powerpoint/2010/main" val="333972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8DF57D-20A3-43F6-9268-E9A27628C149}"/>
              </a:ext>
            </a:extLst>
          </p:cNvPr>
          <p:cNvSpPr>
            <a:spLocks noGrp="1"/>
          </p:cNvSpPr>
          <p:nvPr>
            <p:ph type="title"/>
          </p:nvPr>
        </p:nvSpPr>
        <p:spPr/>
        <p:txBody>
          <a:bodyPr/>
          <a:lstStyle/>
          <a:p>
            <a:pPr algn="ctr"/>
            <a:r>
              <a:rPr lang="es-419" b="1" dirty="0"/>
              <a:t>Plan para reconstruir el mercado interno en los próximos tres años</a:t>
            </a:r>
            <a:endParaRPr lang="pt-BR" b="1" dirty="0"/>
          </a:p>
        </p:txBody>
      </p:sp>
      <p:sp>
        <p:nvSpPr>
          <p:cNvPr id="3" name="Espaço Reservado para Conteúdo 2">
            <a:extLst>
              <a:ext uri="{FF2B5EF4-FFF2-40B4-BE49-F238E27FC236}">
                <a16:creationId xmlns:a16="http://schemas.microsoft.com/office/drawing/2014/main" id="{CDA67886-5C70-43B9-A5B9-90B3741060B7}"/>
              </a:ext>
            </a:extLst>
          </p:cNvPr>
          <p:cNvSpPr>
            <a:spLocks noGrp="1"/>
          </p:cNvSpPr>
          <p:nvPr>
            <p:ph idx="1"/>
          </p:nvPr>
        </p:nvSpPr>
        <p:spPr/>
        <p:txBody>
          <a:bodyPr>
            <a:normAutofit lnSpcReduction="10000"/>
          </a:bodyPr>
          <a:lstStyle/>
          <a:p>
            <a:r>
              <a:rPr lang="es-419" dirty="0"/>
              <a:t>Necesitamos reconstruir las empresas y el mercado interno luego de esta paralización sin precedentes. La reactivación tomara 3 años en volver a los niveles de producción previo a la crisis y al 2014 nuestro mejor año productivo.</a:t>
            </a:r>
          </a:p>
          <a:p>
            <a:r>
              <a:rPr lang="es-419" dirty="0"/>
              <a:t>Acciones necesarias para la Reactivación:</a:t>
            </a:r>
          </a:p>
          <a:p>
            <a:pPr lvl="1"/>
            <a:r>
              <a:rPr lang="es-419" dirty="0"/>
              <a:t>Liquidez para empatar con el crecimiento de EEUU y Europa. </a:t>
            </a:r>
          </a:p>
          <a:p>
            <a:pPr lvl="1"/>
            <a:r>
              <a:rPr lang="es-419" dirty="0"/>
              <a:t>Créditos para no quebrar la cadena de pagos. Reactiva Peru esta cumpliendo su papel, falta pasar de uno a dos meses para financiar a las empresas que tienen mas de 60 días de Paro Productivo. Saludamos el incremento del Programa Reactiva Peru en 30,000 millones de soles.</a:t>
            </a:r>
          </a:p>
          <a:p>
            <a:pPr lvl="1"/>
            <a:r>
              <a:rPr lang="es-419" dirty="0"/>
              <a:t>Queremos trabajar conjuntamente con COFIDE para mejorar la entrega inmediata de los créditos a las empresas, especialmente a las Pymes.</a:t>
            </a:r>
          </a:p>
          <a:p>
            <a:pPr lvl="1"/>
            <a:endParaRPr lang="pt-BR" dirty="0"/>
          </a:p>
        </p:txBody>
      </p:sp>
    </p:spTree>
    <p:extLst>
      <p:ext uri="{BB962C8B-B14F-4D97-AF65-F5344CB8AC3E}">
        <p14:creationId xmlns:p14="http://schemas.microsoft.com/office/powerpoint/2010/main" val="170382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44A230-E71B-48F3-9AB9-145F44EFFEF0}"/>
              </a:ext>
            </a:extLst>
          </p:cNvPr>
          <p:cNvSpPr>
            <a:spLocks noGrp="1"/>
          </p:cNvSpPr>
          <p:nvPr>
            <p:ph type="title"/>
          </p:nvPr>
        </p:nvSpPr>
        <p:spPr/>
        <p:txBody>
          <a:bodyPr/>
          <a:lstStyle/>
          <a:p>
            <a:pPr algn="ctr"/>
            <a:r>
              <a:rPr lang="es-419" b="1" dirty="0"/>
              <a:t>Reactivación Productiva</a:t>
            </a:r>
            <a:endParaRPr lang="pt-BR" b="1" dirty="0"/>
          </a:p>
        </p:txBody>
      </p:sp>
      <p:sp>
        <p:nvSpPr>
          <p:cNvPr id="3" name="Espaço Reservado para Conteúdo 2">
            <a:extLst>
              <a:ext uri="{FF2B5EF4-FFF2-40B4-BE49-F238E27FC236}">
                <a16:creationId xmlns:a16="http://schemas.microsoft.com/office/drawing/2014/main" id="{5BDD847F-5744-4FB5-AC87-C28CCA9568F8}"/>
              </a:ext>
            </a:extLst>
          </p:cNvPr>
          <p:cNvSpPr>
            <a:spLocks noGrp="1"/>
          </p:cNvSpPr>
          <p:nvPr>
            <p:ph idx="1"/>
          </p:nvPr>
        </p:nvSpPr>
        <p:spPr/>
        <p:txBody>
          <a:bodyPr>
            <a:normAutofit fontScale="85000" lnSpcReduction="20000"/>
          </a:bodyPr>
          <a:lstStyle/>
          <a:p>
            <a:r>
              <a:rPr lang="es-419" dirty="0"/>
              <a:t>Las Cajas y el micro crédito prestan principalmente a las micro empresas (manufactureros y también bodegas, peluqueros,, restaurantes entre otros); así como independientes profesionales que no están siendo considerados. El micro crédito ha logrado solo  3641 millones de soles en las ultimas subastas de un total de 25,392 millones. Las Pymes no han accedido a Reactiva Peru, solo el 1.3% ha sido asignado a estas unidades económicas. Sigue la misma realidad de la marginación de las Pymes de los créditos en el país, pues de acuerdo a la SBS la participación de las Pymes es de 6.8% del total de los créditos en el sistema.</a:t>
            </a:r>
          </a:p>
          <a:p>
            <a:r>
              <a:rPr lang="es-419" dirty="0"/>
              <a:t>Debemos ampliar el apoyo a las Cajas y el micro crédito que concentran mas del 97% de sus clientes en micro empresas e independientes. Caso contrario las Pymes no sobreviran al periodo de recuperación. El FAE </a:t>
            </a:r>
            <a:r>
              <a:rPr lang="es-419" dirty="0" err="1"/>
              <a:t>Mype</a:t>
            </a:r>
            <a:r>
              <a:rPr lang="es-419" dirty="0"/>
              <a:t> es la </a:t>
            </a:r>
            <a:r>
              <a:rPr lang="es-419" dirty="0" err="1"/>
              <a:t>saliday</a:t>
            </a:r>
            <a:r>
              <a:rPr lang="es-419" dirty="0"/>
              <a:t> una solución que debemos orientar apoyando a todo el micro crédito.</a:t>
            </a:r>
          </a:p>
          <a:p>
            <a:r>
              <a:rPr lang="es-419" dirty="0"/>
              <a:t>Desarrollar el </a:t>
            </a:r>
            <a:r>
              <a:rPr lang="es-419" dirty="0" err="1"/>
              <a:t>Factoring</a:t>
            </a:r>
            <a:r>
              <a:rPr lang="es-419" dirty="0"/>
              <a:t> como apoyo a las Pymes. Se debe aprobar el Reglamento del </a:t>
            </a:r>
            <a:r>
              <a:rPr lang="es-419" dirty="0" err="1"/>
              <a:t>Factoring</a:t>
            </a:r>
            <a:r>
              <a:rPr lang="es-419" dirty="0"/>
              <a:t> DU 013-2020</a:t>
            </a:r>
          </a:p>
          <a:p>
            <a:endParaRPr lang="pt-BR" dirty="0"/>
          </a:p>
        </p:txBody>
      </p:sp>
    </p:spTree>
    <p:extLst>
      <p:ext uri="{BB962C8B-B14F-4D97-AF65-F5344CB8AC3E}">
        <p14:creationId xmlns:p14="http://schemas.microsoft.com/office/powerpoint/2010/main" val="18956265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2956</TotalTime>
  <Words>1713</Words>
  <Application>Microsoft Office PowerPoint</Application>
  <PresentationFormat>Widescreen</PresentationFormat>
  <Paragraphs>125</Paragraphs>
  <Slides>15</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Century Gothic</vt:lpstr>
      <vt:lpstr>Roboto</vt:lpstr>
      <vt:lpstr>Tema de Office</vt:lpstr>
      <vt:lpstr>1_Tema de Office</vt:lpstr>
      <vt:lpstr>PowerPoint Presentation</vt:lpstr>
      <vt:lpstr>PowerPoint Presentation</vt:lpstr>
      <vt:lpstr>PowerPoint Presentation</vt:lpstr>
      <vt:lpstr>PowerPoint Presentation</vt:lpstr>
      <vt:lpstr>PowerPoint Presentation</vt:lpstr>
      <vt:lpstr>PowerPoint Presentation</vt:lpstr>
      <vt:lpstr>TEMAS PRIORITARIOS PARA EL DESARROLLO Y APOYO A LAS MICRO Y PEQUEÑAS EMPRESAS </vt:lpstr>
      <vt:lpstr>Plan para reconstruir el mercado interno en los próximos tres años</vt:lpstr>
      <vt:lpstr>Reactivación Productiva</vt:lpstr>
      <vt:lpstr>Reactivación Productiva</vt:lpstr>
      <vt:lpstr>Masivas Compras Públicas</vt:lpstr>
      <vt:lpstr>Reactivación Productiva</vt:lpstr>
      <vt:lpstr>REACTIVACION PRODUCTIVA</vt:lpstr>
      <vt:lpstr>Reactivar la producción del interior del país</vt:lpstr>
      <vt:lpstr>Compromiso Nacional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ANTES DEL COVID</dc:title>
  <dc:creator>Maria Amparo Pareja</dc:creator>
  <cp:lastModifiedBy>Isaura Delgado Brayfield</cp:lastModifiedBy>
  <cp:revision>67</cp:revision>
  <dcterms:created xsi:type="dcterms:W3CDTF">2020-05-09T01:03:22Z</dcterms:created>
  <dcterms:modified xsi:type="dcterms:W3CDTF">2020-05-12T01:40:21Z</dcterms:modified>
</cp:coreProperties>
</file>